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39"/>
  </p:notesMasterIdLst>
  <p:handoutMasterIdLst>
    <p:handoutMasterId r:id="rId40"/>
  </p:handoutMasterIdLst>
  <p:sldIdLst>
    <p:sldId id="361" r:id="rId2"/>
    <p:sldId id="442" r:id="rId3"/>
    <p:sldId id="444" r:id="rId4"/>
    <p:sldId id="455" r:id="rId5"/>
    <p:sldId id="452" r:id="rId6"/>
    <p:sldId id="454" r:id="rId7"/>
    <p:sldId id="453" r:id="rId8"/>
    <p:sldId id="457" r:id="rId9"/>
    <p:sldId id="443" r:id="rId10"/>
    <p:sldId id="445" r:id="rId11"/>
    <p:sldId id="456" r:id="rId12"/>
    <p:sldId id="458" r:id="rId13"/>
    <p:sldId id="459" r:id="rId14"/>
    <p:sldId id="462" r:id="rId15"/>
    <p:sldId id="460" r:id="rId16"/>
    <p:sldId id="461" r:id="rId17"/>
    <p:sldId id="463" r:id="rId18"/>
    <p:sldId id="464" r:id="rId19"/>
    <p:sldId id="465" r:id="rId20"/>
    <p:sldId id="466" r:id="rId21"/>
    <p:sldId id="467" r:id="rId22"/>
    <p:sldId id="477" r:id="rId23"/>
    <p:sldId id="471" r:id="rId24"/>
    <p:sldId id="472" r:id="rId25"/>
    <p:sldId id="480" r:id="rId26"/>
    <p:sldId id="474" r:id="rId27"/>
    <p:sldId id="479" r:id="rId28"/>
    <p:sldId id="476" r:id="rId29"/>
    <p:sldId id="478" r:id="rId30"/>
    <p:sldId id="451" r:id="rId31"/>
    <p:sldId id="481" r:id="rId32"/>
    <p:sldId id="484" r:id="rId33"/>
    <p:sldId id="485" r:id="rId34"/>
    <p:sldId id="482" r:id="rId35"/>
    <p:sldId id="486" r:id="rId36"/>
    <p:sldId id="487" r:id="rId37"/>
    <p:sldId id="483" r:id="rId38"/>
  </p:sldIdLst>
  <p:sldSz cx="9144000" cy="6858000" type="screen4x3"/>
  <p:notesSz cx="10018713" cy="6884988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56" autoAdjust="0"/>
  </p:normalViewPr>
  <p:slideViewPr>
    <p:cSldViewPr>
      <p:cViewPr>
        <p:scale>
          <a:sx n="75" d="100"/>
          <a:sy n="75" d="100"/>
        </p:scale>
        <p:origin x="-1589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541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1915"/>
    </p:cViewPr>
  </p:sorterViewPr>
  <p:notesViewPr>
    <p:cSldViewPr>
      <p:cViewPr varScale="1">
        <p:scale>
          <a:sx n="64" d="100"/>
          <a:sy n="64" d="100"/>
        </p:scale>
        <p:origin x="-77" y="-384"/>
      </p:cViewPr>
      <p:guideLst>
        <p:guide orient="horz" pos="2168"/>
        <p:guide pos="3155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677271" y="0"/>
            <a:ext cx="4341443" cy="344250"/>
          </a:xfrm>
          <a:prstGeom prst="rect">
            <a:avLst/>
          </a:prstGeom>
        </p:spPr>
        <p:txBody>
          <a:bodyPr vert="horz" lIns="96588" tIns="48294" rIns="96588" bIns="48294" rtlCol="1"/>
          <a:lstStyle>
            <a:lvl1pPr algn="r">
              <a:defRPr sz="13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2320" y="0"/>
            <a:ext cx="4341443" cy="344250"/>
          </a:xfrm>
          <a:prstGeom prst="rect">
            <a:avLst/>
          </a:prstGeom>
        </p:spPr>
        <p:txBody>
          <a:bodyPr vert="horz" lIns="96588" tIns="48294" rIns="96588" bIns="48294" rtlCol="1"/>
          <a:lstStyle>
            <a:lvl1pPr algn="l">
              <a:defRPr sz="1300"/>
            </a:lvl1pPr>
          </a:lstStyle>
          <a:p>
            <a:fld id="{14E14907-F41E-4289-9FC1-0D336C816566}" type="datetimeFigureOut">
              <a:rPr lang="he-IL" smtClean="0"/>
              <a:pPr/>
              <a:t>ז'/שבט/תשע"ו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677271" y="6539543"/>
            <a:ext cx="4341443" cy="344250"/>
          </a:xfrm>
          <a:prstGeom prst="rect">
            <a:avLst/>
          </a:prstGeom>
        </p:spPr>
        <p:txBody>
          <a:bodyPr vert="horz" lIns="96588" tIns="48294" rIns="96588" bIns="48294" rtlCol="1" anchor="b"/>
          <a:lstStyle>
            <a:lvl1pPr algn="r">
              <a:defRPr sz="1300"/>
            </a:lvl1pPr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2320" y="6539543"/>
            <a:ext cx="4341443" cy="344250"/>
          </a:xfrm>
          <a:prstGeom prst="rect">
            <a:avLst/>
          </a:prstGeom>
        </p:spPr>
        <p:txBody>
          <a:bodyPr vert="horz" lIns="96588" tIns="48294" rIns="96588" bIns="48294" rtlCol="1" anchor="b"/>
          <a:lstStyle>
            <a:lvl1pPr algn="l">
              <a:defRPr sz="1300"/>
            </a:lvl1pPr>
          </a:lstStyle>
          <a:p>
            <a:fld id="{01296155-6E9D-444B-9360-C56C71EB033C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5373308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677271" y="0"/>
            <a:ext cx="4341443" cy="344250"/>
          </a:xfrm>
          <a:prstGeom prst="rect">
            <a:avLst/>
          </a:prstGeom>
        </p:spPr>
        <p:txBody>
          <a:bodyPr vert="horz" lIns="96588" tIns="48294" rIns="96588" bIns="48294" rtlCol="1"/>
          <a:lstStyle>
            <a:lvl1pPr algn="r">
              <a:defRPr sz="13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2320" y="0"/>
            <a:ext cx="4341443" cy="344250"/>
          </a:xfrm>
          <a:prstGeom prst="rect">
            <a:avLst/>
          </a:prstGeom>
        </p:spPr>
        <p:txBody>
          <a:bodyPr vert="horz" lIns="96588" tIns="48294" rIns="96588" bIns="48294" rtlCol="1"/>
          <a:lstStyle>
            <a:lvl1pPr algn="l">
              <a:defRPr sz="1300"/>
            </a:lvl1pPr>
          </a:lstStyle>
          <a:p>
            <a:fld id="{C2EB2104-13C8-4816-AACA-D38B822F6B34}" type="datetimeFigureOut">
              <a:rPr lang="he-IL" smtClean="0"/>
              <a:pPr/>
              <a:t>ז'/שבט/תשע"ו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87713" y="515938"/>
            <a:ext cx="3443287" cy="2582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88" tIns="48294" rIns="96588" bIns="48294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1872" y="3270370"/>
            <a:ext cx="8014970" cy="3098245"/>
          </a:xfrm>
          <a:prstGeom prst="rect">
            <a:avLst/>
          </a:prstGeom>
        </p:spPr>
        <p:txBody>
          <a:bodyPr vert="horz" lIns="96588" tIns="48294" rIns="96588" bIns="48294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677271" y="6539543"/>
            <a:ext cx="4341443" cy="344250"/>
          </a:xfrm>
          <a:prstGeom prst="rect">
            <a:avLst/>
          </a:prstGeom>
        </p:spPr>
        <p:txBody>
          <a:bodyPr vert="horz" lIns="96588" tIns="48294" rIns="96588" bIns="48294" rtlCol="1" anchor="b"/>
          <a:lstStyle>
            <a:lvl1pPr algn="r">
              <a:defRPr sz="13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2320" y="6539543"/>
            <a:ext cx="4341443" cy="344250"/>
          </a:xfrm>
          <a:prstGeom prst="rect">
            <a:avLst/>
          </a:prstGeom>
        </p:spPr>
        <p:txBody>
          <a:bodyPr vert="horz" lIns="96588" tIns="48294" rIns="96588" bIns="48294" rtlCol="1" anchor="b"/>
          <a:lstStyle>
            <a:lvl1pPr algn="l">
              <a:defRPr sz="1300"/>
            </a:lvl1pPr>
          </a:lstStyle>
          <a:p>
            <a:fld id="{4157F579-E2C7-44C5-873C-028EDB27D42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427387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96FDFB-02F2-4B0C-AD53-1C42A5727C0A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96FDFB-02F2-4B0C-AD53-1C42A5727C0A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rtl="1" eaLnBrk="1" hangingPunct="1"/>
            <a:r>
              <a:rPr lang="he-IL" dirty="0" smtClean="0"/>
              <a:t>ימי הולדת מול חתונות</a:t>
            </a:r>
          </a:p>
          <a:p>
            <a:pPr algn="r" rtl="1" eaLnBrk="1" hangingPunct="1"/>
            <a:r>
              <a:rPr lang="he-IL" dirty="0" smtClean="0"/>
              <a:t>כניסה לעולם חברתי אחד של השני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96FDFB-02F2-4B0C-AD53-1C42A5727C0A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rtl="1" eaLnBrk="1" hangingPunct="1"/>
            <a:r>
              <a:rPr lang="he-IL" dirty="0" smtClean="0"/>
              <a:t>ימי הולדת מול חתונות</a:t>
            </a:r>
          </a:p>
          <a:p>
            <a:pPr algn="r" rtl="1" eaLnBrk="1" hangingPunct="1"/>
            <a:r>
              <a:rPr lang="he-IL" dirty="0" smtClean="0"/>
              <a:t>כניסה לעולם חברתי אחד של השני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96FDFB-02F2-4B0C-AD53-1C42A5727C0A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rtl="1" eaLnBrk="1" hangingPunct="1"/>
            <a:r>
              <a:rPr lang="he-IL" dirty="0" smtClean="0"/>
              <a:t>הופעה</a:t>
            </a:r>
          </a:p>
          <a:p>
            <a:pPr algn="r" rtl="1" eaLnBrk="1" hangingPunct="1"/>
            <a:r>
              <a:rPr lang="he-IL" dirty="0" smtClean="0"/>
              <a:t>סימני חולשה/בכי</a:t>
            </a:r>
          </a:p>
          <a:p>
            <a:pPr algn="r" rtl="1" eaLnBrk="1" hangingPunct="1"/>
            <a:r>
              <a:rPr lang="he-IL" dirty="0" smtClean="0"/>
              <a:t>אתה יכול להיות גבר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96FDFB-02F2-4B0C-AD53-1C42A5727C0A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rtl="1" eaLnBrk="1" hangingPunct="1"/>
            <a:r>
              <a:rPr lang="he-IL" dirty="0" smtClean="0"/>
              <a:t>הופעה</a:t>
            </a:r>
          </a:p>
          <a:p>
            <a:pPr algn="r" rtl="1" eaLnBrk="1" hangingPunct="1"/>
            <a:r>
              <a:rPr lang="he-IL" dirty="0" smtClean="0"/>
              <a:t>סימני חולשה/בכי</a:t>
            </a:r>
          </a:p>
          <a:p>
            <a:pPr algn="r" rtl="1" eaLnBrk="1" hangingPunct="1"/>
            <a:r>
              <a:rPr lang="he-IL" dirty="0" smtClean="0"/>
              <a:t>אתה יכול להיות גבר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F83D90-2177-4769-8D10-BE9710B168E8}" type="slidenum">
              <a:rPr lang="en-US"/>
              <a:pPr/>
              <a:t>37</a:t>
            </a:fld>
            <a:endParaRPr lang="en-US" dirty="0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559124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90D9F2-4194-46D2-9071-07E31CEB1804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54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90D9F2-4194-46D2-9071-07E31CEB180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90D9F2-4194-46D2-9071-07E31CEB180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12064"/>
            <a:ext cx="8435280" cy="914400"/>
          </a:xfrm>
        </p:spPr>
        <p:txBody>
          <a:bodyPr/>
          <a:lstStyle>
            <a:lvl1pPr algn="ctr">
              <a:defRPr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None/>
              <a:defRPr/>
            </a:lvl1pPr>
            <a:lvl2pPr marL="447675" indent="-360363">
              <a:buClr>
                <a:schemeClr val="accent6"/>
              </a:buClr>
              <a:buFont typeface="Wingdings" pitchFamily="2" charset="2"/>
              <a:buChar char="ü"/>
              <a:defRPr/>
            </a:lvl2pPr>
            <a:lvl3pPr marL="720725" indent="-273050">
              <a:buClr>
                <a:schemeClr val="accent6"/>
              </a:buClr>
              <a:buFont typeface="Courier New" pitchFamily="49" charset="0"/>
              <a:buChar char="o"/>
              <a:defRPr sz="2400" i="1">
                <a:solidFill>
                  <a:schemeClr val="accent2">
                    <a:lumMod val="60000"/>
                    <a:lumOff val="40000"/>
                  </a:schemeClr>
                </a:solidFill>
              </a:defRPr>
            </a:lvl3pPr>
            <a:lvl4pPr marL="984250" indent="-263525">
              <a:buClr>
                <a:schemeClr val="accent6"/>
              </a:buClr>
              <a:defRPr/>
            </a:lvl4pPr>
            <a:lvl5pPr marL="1257300" indent="-273050">
              <a:buClr>
                <a:schemeClr val="accent6"/>
              </a:buClr>
              <a:defRPr/>
            </a:lvl5pPr>
            <a:extLst/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3528" y="6381328"/>
            <a:ext cx="457200" cy="365125"/>
          </a:xfrm>
        </p:spPr>
        <p:txBody>
          <a:bodyPr/>
          <a:lstStyle>
            <a:lvl1pPr>
              <a:defRPr sz="1400" baseline="0"/>
            </a:lvl1pPr>
            <a:extLst/>
          </a:lstStyle>
          <a:p>
            <a:fld id="{ED90CCE5-5E2E-4124-AEE9-E62304411FA9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>
              <a:cs typeface="+mn-cs"/>
            </a:endParaRPr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>
              <a:cs typeface="+mn-cs"/>
            </a:endParaRPr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83568" y="1628800"/>
            <a:ext cx="4369154" cy="3960440"/>
          </a:xfrm>
        </p:spPr>
        <p:txBody>
          <a:bodyPr lIns="82296" tIns="45720" bIns="0" anchor="t">
            <a:normAutofit/>
          </a:bodyPr>
          <a:lstStyle>
            <a:lvl1pPr marL="273050" indent="-219075">
              <a:buFont typeface="Arial" pitchFamily="34" charset="0"/>
              <a:buChar char="•"/>
              <a:defRPr sz="3200" b="1">
                <a:solidFill>
                  <a:schemeClr val="accent6">
                    <a:lumMod val="20000"/>
                    <a:lumOff val="80000"/>
                  </a:schemeClr>
                </a:solidFill>
                <a:cs typeface="+mn-cs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dirty="0" smtClean="0"/>
              <a:t>Click to edit Master text 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9512" y="6381328"/>
            <a:ext cx="457200" cy="365125"/>
          </a:xfrm>
        </p:spPr>
        <p:txBody>
          <a:bodyPr/>
          <a:lstStyle>
            <a:lvl1pPr>
              <a:defRPr sz="1400"/>
            </a:lvl1pPr>
            <a:extLst/>
          </a:lstStyle>
          <a:p>
            <a:fld id="{1590D9F2-4194-46D2-9071-07E31CEB1804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ctr">
              <a:buNone/>
              <a:defRPr sz="4400" b="1" cap="none" spc="-150" baseline="0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90D9F2-4194-46D2-9071-07E31CEB180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90D9F2-4194-46D2-9071-07E31CEB1804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95536" y="6381328"/>
            <a:ext cx="457200" cy="365125"/>
          </a:xfrm>
        </p:spPr>
        <p:txBody>
          <a:bodyPr/>
          <a:lstStyle>
            <a:extLst/>
          </a:lstStyle>
          <a:p>
            <a:fld id="{1590D9F2-4194-46D2-9071-07E31CEB1804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0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90D9F2-4194-46D2-9071-07E31CEB180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1590D9F2-4194-46D2-9071-07E31CEB180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827584" y="512064"/>
            <a:ext cx="7859216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51520" y="1783560"/>
            <a:ext cx="843528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  <a:cs typeface="+mn-cs"/>
              </a:defRPr>
            </a:lvl1pPr>
            <a:extLst/>
          </a:lstStyle>
          <a:p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  <a:cs typeface="+mn-cs"/>
              </a:defRPr>
            </a:lvl1pPr>
            <a:extLst/>
          </a:lstStyle>
          <a:p>
            <a:endParaRPr lang="he-IL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  <a:cs typeface="+mn-cs"/>
              </a:defRPr>
            </a:lvl1pPr>
            <a:extLst/>
          </a:lstStyle>
          <a:p>
            <a:fld id="{1590D9F2-4194-46D2-9071-07E31CEB1804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4400" b="1" kern="1200" spc="-100" baseline="0">
          <a:solidFill>
            <a:schemeClr val="accent6">
              <a:lumMod val="60000"/>
              <a:lumOff val="40000"/>
            </a:schemeClr>
          </a:solidFill>
          <a:latin typeface="+mj-lt"/>
          <a:ea typeface="+mj-ea"/>
          <a:cs typeface="+mn-cs"/>
        </a:defRPr>
      </a:lvl1pPr>
      <a:extLst/>
    </p:titleStyle>
    <p:bodyStyle>
      <a:lvl1pPr marL="411480" indent="-342900" algn="r" rtl="1" eaLnBrk="1" latinLnBrk="0" hangingPunct="1">
        <a:spcBef>
          <a:spcPts val="700"/>
        </a:spcBef>
        <a:buClr>
          <a:schemeClr val="tx2"/>
        </a:buClr>
        <a:buSzPct val="95000"/>
        <a:buFont typeface="Wingdings"/>
        <a:buNone/>
        <a:defRPr kumimoji="0" sz="3000" kern="1200">
          <a:solidFill>
            <a:schemeClr val="accent5"/>
          </a:solidFill>
          <a:latin typeface="+mn-lt"/>
          <a:ea typeface="+mn-ea"/>
          <a:cs typeface="+mn-cs"/>
        </a:defRPr>
      </a:lvl1pPr>
      <a:lvl2pPr marL="447675" indent="-360363" algn="r" rtl="1" eaLnBrk="1" latinLnBrk="0" hangingPunct="1">
        <a:spcBef>
          <a:spcPct val="20000"/>
        </a:spcBef>
        <a:buClr>
          <a:schemeClr val="accent6"/>
        </a:buClr>
        <a:buSzPct val="90000"/>
        <a:buFont typeface="Wingdings 2" pitchFamily="18" charset="2"/>
        <a:buChar char=""/>
        <a:defRPr kumimoji="0" sz="2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720725" indent="-273050" algn="r" rtl="1" eaLnBrk="1" latinLnBrk="0" hangingPunct="1">
        <a:spcBef>
          <a:spcPct val="20000"/>
        </a:spcBef>
        <a:buClr>
          <a:schemeClr val="accent6"/>
        </a:buClr>
        <a:buFont typeface="Courier New" pitchFamily="49" charset="0"/>
        <a:buChar char="o"/>
        <a:defRPr kumimoji="0" sz="2400" i="1" kern="1200">
          <a:solidFill>
            <a:schemeClr val="accent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984250" indent="-263525" algn="r" rtl="1" eaLnBrk="1" latinLnBrk="0" hangingPunct="1">
        <a:spcBef>
          <a:spcPct val="20000"/>
        </a:spcBef>
        <a:buClr>
          <a:schemeClr val="accent6"/>
        </a:buClr>
        <a:buFont typeface="Wingdings 3"/>
        <a:buChar char=""/>
        <a:defRPr kumimoji="0" sz="22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1257300" indent="-273050" algn="r" rtl="1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17099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net.co.il/articles/0,7340,L-4720741,00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he-IL" dirty="0" smtClean="0"/>
              <a:t>טיפול ווירטואלי, אתיקה ורגישות תרבותית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sz="2800" dirty="0" smtClean="0"/>
              <a:t>פרק ג'</a:t>
            </a:r>
            <a:endParaRPr lang="he-IL" sz="2800" dirty="0"/>
          </a:p>
        </p:txBody>
      </p:sp>
    </p:spTree>
    <p:extLst>
      <p:ext uri="{BB962C8B-B14F-4D97-AF65-F5344CB8AC3E}">
        <p14:creationId xmlns="" xmlns:p14="http://schemas.microsoft.com/office/powerpoint/2010/main" val="230690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עו"ס בעידן הדיגיטלי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he-IL" dirty="0" smtClean="0"/>
              <a:t>עובדים סוציאליים יכולים לספק כיום שרותים באמצעות ייעוץ באינטרנט, טלפון, וידאו ועוד.</a:t>
            </a:r>
          </a:p>
          <a:p>
            <a:pPr lvl="1"/>
            <a:r>
              <a:rPr lang="he-IL" dirty="0" smtClean="0"/>
              <a:t>אמצעים אלה יצרו מגוון בעיות אתיות</a:t>
            </a:r>
          </a:p>
          <a:p>
            <a:pPr lvl="1"/>
            <a:r>
              <a:rPr lang="he-IL" dirty="0" smtClean="0"/>
              <a:t>בטיפול באמצעים דיגיטליים הסיכון לטעויות אתיות עולה</a:t>
            </a:r>
          </a:p>
          <a:p>
            <a:pPr lvl="1"/>
            <a:r>
              <a:rPr lang="he-IL" dirty="0" smtClean="0"/>
              <a:t>לכן יש להקפיד במיוחד על ניהול סיכונים </a:t>
            </a:r>
          </a:p>
          <a:p>
            <a:pPr algn="l"/>
            <a:endParaRPr lang="en-US" sz="2300" dirty="0" smtClean="0">
              <a:solidFill>
                <a:schemeClr val="tx1"/>
              </a:solidFill>
            </a:endParaRPr>
          </a:p>
          <a:p>
            <a:pPr algn="l"/>
            <a:endParaRPr lang="en-US" sz="2300" dirty="0" smtClean="0">
              <a:solidFill>
                <a:schemeClr val="tx1"/>
              </a:solidFill>
            </a:endParaRPr>
          </a:p>
          <a:p>
            <a:pPr algn="l"/>
            <a:endParaRPr lang="en-US" sz="2300" dirty="0" smtClean="0">
              <a:solidFill>
                <a:schemeClr val="tx1"/>
              </a:solidFill>
            </a:endParaRPr>
          </a:p>
          <a:p>
            <a:pPr algn="l"/>
            <a:r>
              <a:rPr lang="en-US" sz="2300" dirty="0" smtClean="0">
                <a:solidFill>
                  <a:schemeClr val="tx1"/>
                </a:solidFill>
              </a:rPr>
              <a:t>Reamer, 2013</a:t>
            </a:r>
          </a:p>
          <a:p>
            <a:endParaRPr lang="en-US" dirty="0"/>
          </a:p>
          <a:p>
            <a:endParaRPr lang="en-US" dirty="0" smtClean="0"/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CCE5-5E2E-4124-AEE9-E62304411FA9}" type="slidenum">
              <a:rPr lang="he-IL" smtClean="0"/>
              <a:pPr/>
              <a:t>10</a:t>
            </a:fld>
            <a:endParaRPr lang="he-IL" dirty="0"/>
          </a:p>
        </p:txBody>
      </p:sp>
    </p:spTree>
    <p:extLst>
      <p:ext uri="{BB962C8B-B14F-4D97-AF65-F5344CB8AC3E}">
        <p14:creationId xmlns="" xmlns:p14="http://schemas.microsoft.com/office/powerpoint/2010/main" val="29538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דילמות אתיות באינטרנט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r>
              <a:rPr lang="he-IL" dirty="0" smtClean="0"/>
              <a:t>מיומנות והכשרת המטפל</a:t>
            </a:r>
          </a:p>
          <a:p>
            <a:pPr lvl="2"/>
            <a:r>
              <a:rPr lang="he-IL" dirty="0" smtClean="0"/>
              <a:t>פרטיות וחשאיות המטופל</a:t>
            </a:r>
          </a:p>
          <a:p>
            <a:pPr lvl="2"/>
            <a:r>
              <a:rPr lang="he-IL" dirty="0" smtClean="0"/>
              <a:t>הסכמה מדעת</a:t>
            </a:r>
          </a:p>
          <a:p>
            <a:pPr lvl="2"/>
            <a:r>
              <a:rPr lang="he-IL" dirty="0" smtClean="0"/>
              <a:t>ניגוד אינטרסים</a:t>
            </a:r>
          </a:p>
          <a:p>
            <a:pPr lvl="2"/>
            <a:r>
              <a:rPr lang="he-IL" dirty="0" smtClean="0"/>
              <a:t>גבולות וקשרים כפולים</a:t>
            </a:r>
          </a:p>
          <a:p>
            <a:pPr lvl="2"/>
            <a:r>
              <a:rPr lang="he-IL" dirty="0" smtClean="0"/>
              <a:t>ייעוץ והפניית המטופל</a:t>
            </a:r>
          </a:p>
          <a:p>
            <a:pPr lvl="2"/>
            <a:r>
              <a:rPr lang="he-IL" dirty="0" smtClean="0"/>
              <a:t>סיום הטיפול </a:t>
            </a:r>
          </a:p>
          <a:p>
            <a:pPr lvl="2"/>
            <a:r>
              <a:rPr lang="he-IL" dirty="0" smtClean="0"/>
              <a:t>תיעוד</a:t>
            </a:r>
          </a:p>
          <a:p>
            <a:pPr algn="l"/>
            <a:endParaRPr lang="en-US" sz="2300" dirty="0" smtClean="0">
              <a:solidFill>
                <a:schemeClr val="tx1"/>
              </a:solidFill>
            </a:endParaRPr>
          </a:p>
          <a:p>
            <a:pPr algn="l"/>
            <a:r>
              <a:rPr lang="en-US" sz="2300" dirty="0" smtClean="0">
                <a:solidFill>
                  <a:schemeClr val="tx1"/>
                </a:solidFill>
              </a:rPr>
              <a:t>Reamer, 2013</a:t>
            </a:r>
          </a:p>
          <a:p>
            <a:endParaRPr lang="en-US" dirty="0"/>
          </a:p>
          <a:p>
            <a:endParaRPr lang="en-US" dirty="0" smtClean="0"/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CCE5-5E2E-4124-AEE9-E62304411FA9}" type="slidenum">
              <a:rPr lang="he-IL" smtClean="0"/>
              <a:pPr/>
              <a:t>11</a:t>
            </a:fld>
            <a:endParaRPr lang="he-IL" dirty="0"/>
          </a:p>
        </p:txBody>
      </p:sp>
    </p:spTree>
    <p:extLst>
      <p:ext uri="{BB962C8B-B14F-4D97-AF65-F5344CB8AC3E}">
        <p14:creationId xmlns="" xmlns:p14="http://schemas.microsoft.com/office/powerpoint/2010/main" val="29538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ניהול סיכונים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בדיקה עצמית</a:t>
            </a:r>
          </a:p>
          <a:p>
            <a:r>
              <a:rPr lang="he-IL" dirty="0" smtClean="0"/>
              <a:t>קריאת ספרות</a:t>
            </a:r>
          </a:p>
          <a:p>
            <a:r>
              <a:rPr lang="he-IL" dirty="0" smtClean="0"/>
              <a:t>הדרכה מקצועית</a:t>
            </a:r>
          </a:p>
          <a:p>
            <a:r>
              <a:rPr lang="he-IL" dirty="0" smtClean="0"/>
              <a:t>התייעצות עם עמיתים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CCE5-5E2E-4124-AEE9-E62304411FA9}" type="slidenum">
              <a:rPr lang="he-IL" smtClean="0"/>
              <a:pPr/>
              <a:t>12</a:t>
            </a:fld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2400" dirty="0" smtClean="0"/>
              <a:t>תרבות בחיינו</a:t>
            </a:r>
          </a:p>
          <a:p>
            <a:r>
              <a:rPr lang="he-IL" sz="2400" dirty="0" smtClean="0"/>
              <a:t>טיפול קצר בין-תרבותי</a:t>
            </a:r>
          </a:p>
          <a:p>
            <a:r>
              <a:rPr lang="he-IL" sz="2400" dirty="0" smtClean="0"/>
              <a:t>מיומנות תרבותית</a:t>
            </a:r>
          </a:p>
          <a:p>
            <a:r>
              <a:rPr lang="he-IL" sz="2400" dirty="0" smtClean="0"/>
              <a:t>מה אנחנו יודעים עליה?</a:t>
            </a:r>
          </a:p>
          <a:p>
            <a:r>
              <a:rPr lang="he-IL" sz="2400" dirty="0" smtClean="0"/>
              <a:t>מורכבות תרבות האדם</a:t>
            </a:r>
          </a:p>
          <a:p>
            <a:r>
              <a:rPr lang="he-IL" sz="2400" dirty="0" smtClean="0"/>
              <a:t>מה עושים בטיפול?</a:t>
            </a:r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CCE5-5E2E-4124-AEE9-E62304411FA9}" type="slidenum">
              <a:rPr lang="he-IL" smtClean="0"/>
              <a:pPr/>
              <a:t>13</a:t>
            </a:fld>
            <a:endParaRPr lang="he-IL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רגישות תרבותית</a:t>
            </a:r>
            <a:endParaRPr lang="he-I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תרבות בחיינו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תרבות היא מכלול הערכים, האמונות ותפיסות העולם כפי שהן באות לידי ביטוי בהתנהגותם של בני האדם</a:t>
            </a:r>
          </a:p>
          <a:p>
            <a:endParaRPr lang="he-IL" dirty="0" smtClean="0"/>
          </a:p>
          <a:p>
            <a:r>
              <a:rPr lang="he-IL" dirty="0" smtClean="0"/>
              <a:t>תרבות משפיעה על איך אנשים חושבים, מרגישים, מפנטזים, משתמשים בשפה, מתייחסים לאחרים, יוצרים את עולמם וחווים את עצמם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CCE5-5E2E-4124-AEE9-E62304411FA9}" type="slidenum">
              <a:rPr lang="he-IL" smtClean="0"/>
              <a:pPr/>
              <a:t>14</a:t>
            </a:fld>
            <a:endParaRPr lang="he-IL" dirty="0"/>
          </a:p>
        </p:txBody>
      </p:sp>
      <p:pic>
        <p:nvPicPr>
          <p:cNvPr id="2050" name="Picture 2" descr="Image result for cultural psychothera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581128"/>
            <a:ext cx="2228850" cy="20574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טיפול קצר בין-תרבותי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הקשיים הקיימים בטיפול קצר מוחרפים כאשר מדובר בטיפול בין-תרבותי</a:t>
            </a:r>
          </a:p>
          <a:p>
            <a:pPr lvl="1"/>
            <a:r>
              <a:rPr lang="he-IL" dirty="0" smtClean="0"/>
              <a:t>תקשורת (שפה)</a:t>
            </a:r>
          </a:p>
          <a:p>
            <a:pPr lvl="1"/>
            <a:r>
              <a:rPr lang="he-IL" dirty="0" smtClean="0"/>
              <a:t>אבחון</a:t>
            </a:r>
          </a:p>
          <a:p>
            <a:pPr lvl="1"/>
            <a:r>
              <a:rPr lang="he-IL" dirty="0" smtClean="0"/>
              <a:t>הבנה מעמיקה</a:t>
            </a:r>
          </a:p>
          <a:p>
            <a:pPr lvl="1"/>
            <a:r>
              <a:rPr lang="he-IL" dirty="0" smtClean="0"/>
              <a:t>התאמת גישת הטיפול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CCE5-5E2E-4124-AEE9-E62304411FA9}" type="slidenum">
              <a:rPr lang="he-IL" smtClean="0"/>
              <a:pPr/>
              <a:t>15</a:t>
            </a:fld>
            <a:endParaRPr lang="he-IL" dirty="0"/>
          </a:p>
        </p:txBody>
      </p:sp>
      <p:sp>
        <p:nvSpPr>
          <p:cNvPr id="5" name="Rectangle 4"/>
          <p:cNvSpPr/>
          <p:nvPr/>
        </p:nvSpPr>
        <p:spPr>
          <a:xfrm>
            <a:off x="395536" y="5877272"/>
            <a:ext cx="16129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dirty="0" smtClean="0"/>
              <a:t>Seeley, 2004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מיומנות תרבותית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ידע והבנה של התרבות השונה</a:t>
            </a:r>
          </a:p>
          <a:p>
            <a:pPr lvl="1"/>
            <a:r>
              <a:rPr lang="he-IL" dirty="0" smtClean="0"/>
              <a:t>מנהגים</a:t>
            </a:r>
          </a:p>
          <a:p>
            <a:pPr lvl="1"/>
            <a:r>
              <a:rPr lang="he-IL" dirty="0" smtClean="0"/>
              <a:t>התנהגויות</a:t>
            </a:r>
          </a:p>
          <a:p>
            <a:pPr lvl="1"/>
            <a:r>
              <a:rPr lang="he-IL" dirty="0" smtClean="0"/>
              <a:t>אידיאולוגיות</a:t>
            </a:r>
          </a:p>
          <a:p>
            <a:pPr lvl="1"/>
            <a:r>
              <a:rPr lang="he-IL" dirty="0" smtClean="0"/>
              <a:t>סימני מצוקה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CCE5-5E2E-4124-AEE9-E62304411FA9}" type="slidenum">
              <a:rPr lang="he-IL" smtClean="0"/>
              <a:pPr/>
              <a:t>16</a:t>
            </a:fld>
            <a:endParaRPr lang="he-I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sigmaupsilonnuslsorority.files.wordpress.com/2013/02/moseley-braun_caroljp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548680"/>
            <a:ext cx="3683778" cy="518457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148064" y="4149080"/>
            <a:ext cx="2952328" cy="156966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he-IL" sz="2400" dirty="0" smtClean="0"/>
              <a:t>קרול </a:t>
            </a:r>
            <a:r>
              <a:rPr lang="he-IL" sz="2400" dirty="0" err="1" smtClean="0"/>
              <a:t>מוזלי</a:t>
            </a:r>
            <a:r>
              <a:rPr lang="he-IL" sz="2400" dirty="0" smtClean="0"/>
              <a:t> בראון, הסנטורית האפרו-אמריקאית הראשונה בארה"ב, 1993-1999</a:t>
            </a:r>
            <a:endParaRPr lang="he-IL" sz="24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sz="3600" dirty="0" smtClean="0"/>
              <a:t>מה אנחנו יודעים עליה?</a:t>
            </a:r>
            <a:endParaRPr lang="he-IL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lh3.googleusercontent.com/-fSM0uDpSrXM/VdDUFOddXOI/AAAAAAACq_M/3dTYwWsk5aI/s800-Ic42/%2525D7%252594%2525D7%252595%2525D7%252593%252520%2525D7%252595%2525D7%252594%2525D7%252593%2525D7%2525A8%252520%2525D7%25259C%2525D7%252591%2525D7%252595%2525D7%2525A9%2525D7%252594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132856"/>
            <a:ext cx="6528724" cy="3672408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אנו יודעים על מי ששמה כובע כזה?</a:t>
            </a:r>
            <a:endParaRPr lang="he-I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מורכבות תרבות האדם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he-IL" dirty="0" smtClean="0"/>
              <a:t>הבדלים בין אישיים בתוך אותה תרבות</a:t>
            </a:r>
          </a:p>
          <a:p>
            <a:pPr>
              <a:buFont typeface="Arial" pitchFamily="34" charset="0"/>
              <a:buChar char="•"/>
            </a:pPr>
            <a:r>
              <a:rPr lang="he-IL" dirty="0" smtClean="0"/>
              <a:t>אנשים חיים עם ריבוי של תרבויות, שפות ו/או גזעים</a:t>
            </a:r>
          </a:p>
          <a:p>
            <a:pPr>
              <a:buFont typeface="Arial" pitchFamily="34" charset="0"/>
              <a:buChar char="•"/>
            </a:pPr>
            <a:r>
              <a:rPr lang="he-IL" dirty="0" smtClean="0"/>
              <a:t>הבדלים בהזדהות קבוצתית</a:t>
            </a:r>
          </a:p>
          <a:p>
            <a:endParaRPr lang="he-IL" dirty="0" smtClean="0"/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CCE5-5E2E-4124-AEE9-E62304411FA9}" type="slidenum">
              <a:rPr lang="he-IL" smtClean="0"/>
              <a:pPr/>
              <a:t>19</a:t>
            </a:fld>
            <a:endParaRPr lang="he-IL" dirty="0"/>
          </a:p>
        </p:txBody>
      </p:sp>
      <p:pic>
        <p:nvPicPr>
          <p:cNvPr id="43010" name="Picture 2" descr="C:\Users\USER\Desktop\Multiculturalis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3789040"/>
            <a:ext cx="3171825" cy="2533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טיפול ווירטואלי</a:t>
            </a:r>
          </a:p>
          <a:p>
            <a:r>
              <a:rPr lang="he-IL" smtClean="0"/>
              <a:t>דוגמאות</a:t>
            </a:r>
            <a:endParaRPr lang="he-IL" dirty="0" smtClean="0"/>
          </a:p>
          <a:p>
            <a:r>
              <a:rPr lang="he-IL" dirty="0" smtClean="0"/>
              <a:t>דילמות אתיות</a:t>
            </a:r>
          </a:p>
          <a:p>
            <a:r>
              <a:rPr lang="he-IL" dirty="0" smtClean="0"/>
              <a:t>ניהול סיכונים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0D9F2-4194-46D2-9071-07E31CEB1804}" type="slidenum">
              <a:rPr lang="he-IL" smtClean="0"/>
              <a:pPr/>
              <a:t>2</a:t>
            </a:fld>
            <a:endParaRPr lang="he-I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סוגי התערבות נוספים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תרגיל: מורכבות תרבות האדם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2930" indent="-514350">
              <a:buFont typeface="+mj-lt"/>
              <a:buAutoNum type="arabicPeriod"/>
            </a:pPr>
            <a:r>
              <a:rPr lang="he-IL" dirty="0" smtClean="0"/>
              <a:t>רשמי את התרבויות השונות שהן חלק ממך ו/או מסביבתך</a:t>
            </a:r>
          </a:p>
          <a:p>
            <a:pPr marL="582930" indent="-514350">
              <a:buFont typeface="+mj-lt"/>
              <a:buAutoNum type="arabicPeriod"/>
            </a:pPr>
            <a:r>
              <a:rPr lang="he-IL" dirty="0" smtClean="0"/>
              <a:t>מתרבויות אלו מה הן עבורך התרבויות דומיננטיות יותר ואלו פחות דומיננטיות בחייך?</a:t>
            </a:r>
          </a:p>
          <a:p>
            <a:pPr marL="582930" indent="-514350">
              <a:buFont typeface="+mj-lt"/>
              <a:buAutoNum type="arabicPeriod"/>
            </a:pPr>
            <a:r>
              <a:rPr lang="he-IL" dirty="0" smtClean="0"/>
              <a:t>האם את יכולה לזהות קונפליקטים בין תרבויות אלו בחייך, למשל סביב ערכים, אמונות ו/או תפיסות עולם?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CCE5-5E2E-4124-AEE9-E62304411FA9}" type="slidenum">
              <a:rPr lang="he-IL" smtClean="0"/>
              <a:pPr/>
              <a:t>20</a:t>
            </a:fld>
            <a:endParaRPr lang="he-I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עושים בטיפול?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הגישה האתנוגראפית - בודקים</a:t>
            </a:r>
          </a:p>
          <a:p>
            <a:pPr lvl="1"/>
            <a:r>
              <a:rPr lang="he-IL" dirty="0" smtClean="0"/>
              <a:t>את התפתחות הזהות התרבותית של המטופל/ת</a:t>
            </a:r>
          </a:p>
          <a:p>
            <a:pPr lvl="1"/>
            <a:r>
              <a:rPr lang="he-IL" dirty="0" smtClean="0"/>
              <a:t>דעות קדומות (של עצמך) בהקשר לתרבותו/ה</a:t>
            </a:r>
          </a:p>
          <a:p>
            <a:pPr lvl="1"/>
            <a:r>
              <a:rPr lang="he-IL" dirty="0" smtClean="0"/>
              <a:t>את התייחסות המטופל/ת לעצם הטיפול</a:t>
            </a:r>
          </a:p>
          <a:p>
            <a:pPr lvl="1"/>
            <a:r>
              <a:rPr lang="he-IL" dirty="0" smtClean="0"/>
              <a:t>סימני מצוקה אפשריים על רקע </a:t>
            </a:r>
          </a:p>
          <a:p>
            <a:pPr lvl="2"/>
            <a:r>
              <a:rPr lang="he-IL" dirty="0" smtClean="0"/>
              <a:t>הבדלי תרבות בין האדם לסביבתו</a:t>
            </a:r>
          </a:p>
          <a:p>
            <a:pPr lvl="2"/>
            <a:r>
              <a:rPr lang="he-IL" dirty="0" smtClean="0"/>
              <a:t>קונפליקטים תרבותיים בתוך האדם</a:t>
            </a:r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CCE5-5E2E-4124-AEE9-E62304411FA9}" type="slidenum">
              <a:rPr lang="he-IL" smtClean="0"/>
              <a:pPr/>
              <a:t>21</a:t>
            </a:fld>
            <a:endParaRPr lang="he-IL" dirty="0"/>
          </a:p>
        </p:txBody>
      </p:sp>
      <p:sp>
        <p:nvSpPr>
          <p:cNvPr id="5" name="Rectangle 4"/>
          <p:cNvSpPr/>
          <p:nvPr/>
        </p:nvSpPr>
        <p:spPr>
          <a:xfrm>
            <a:off x="395536" y="5877272"/>
            <a:ext cx="16129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dirty="0" smtClean="0"/>
              <a:t>Seeley, 2004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381750"/>
            <a:ext cx="457200" cy="365125"/>
          </a:xfrm>
        </p:spPr>
        <p:txBody>
          <a:bodyPr/>
          <a:lstStyle/>
          <a:p>
            <a:fld id="{ED90CCE5-5E2E-4124-AEE9-E62304411FA9}" type="slidenum">
              <a:rPr lang="he-IL" smtClean="0"/>
              <a:pPr/>
              <a:t>22</a:t>
            </a:fld>
            <a:endParaRPr lang="he-IL" dirty="0"/>
          </a:p>
        </p:txBody>
      </p:sp>
      <p:pic>
        <p:nvPicPr>
          <p:cNvPr id="45058" name="Picture 2" descr="https://i1.wp.com/image.slidesharecdn.com/hofstede-141222051300-conversion-gate01/95/issues-in-crosscultural-communication-hofstedes-cultural-dimensions-theory-6-6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92696"/>
            <a:ext cx="7433509" cy="55809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95536" y="1628800"/>
            <a:ext cx="4657186" cy="3960440"/>
          </a:xfrm>
        </p:spPr>
        <p:txBody>
          <a:bodyPr/>
          <a:lstStyle/>
          <a:p>
            <a:pPr lvl="1" eaLnBrk="1" hangingPunct="1">
              <a:buFont typeface="Arial" pitchFamily="34" charset="0"/>
              <a:buChar char="•"/>
            </a:pPr>
            <a:r>
              <a:rPr lang="he-IL" sz="2400" dirty="0" smtClean="0"/>
              <a:t>אינדיווידואליזם/קולקטיביזם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he-IL" sz="2400" dirty="0" smtClean="0"/>
              <a:t>הימנעות מאי וודאות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he-IL" sz="2400" dirty="0" smtClean="0"/>
              <a:t>גבריות/נשיות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he-IL" sz="2400" dirty="0" smtClean="0"/>
              <a:t>מרחק כוח</a:t>
            </a:r>
          </a:p>
          <a:p>
            <a:pPr lvl="1">
              <a:buFont typeface="Arial" pitchFamily="34" charset="0"/>
              <a:buChar char="•"/>
            </a:pPr>
            <a:r>
              <a:rPr lang="he-IL" sz="2400" dirty="0" smtClean="0"/>
              <a:t>אוריינטציה לטווח קצר/אורך</a:t>
            </a:r>
          </a:p>
          <a:p>
            <a:pPr lvl="1">
              <a:buFont typeface="Arial" pitchFamily="34" charset="0"/>
              <a:buChar char="•"/>
            </a:pPr>
            <a:r>
              <a:rPr lang="he-IL" sz="2400" dirty="0" smtClean="0"/>
              <a:t>מילוי סיפוקים מול שליטה עצמית</a:t>
            </a:r>
          </a:p>
          <a:p>
            <a:pPr lvl="1">
              <a:buFont typeface="Arial" pitchFamily="34" charset="0"/>
              <a:buChar char="•"/>
            </a:pPr>
            <a:endParaRPr lang="he-IL" dirty="0" smtClean="0"/>
          </a:p>
          <a:p>
            <a:pPr lvl="1" eaLnBrk="1" hangingPunct="1">
              <a:buFont typeface="Arial" pitchFamily="34" charset="0"/>
              <a:buChar char="•"/>
            </a:pPr>
            <a:endParaRPr lang="he-IL" dirty="0" smtClean="0"/>
          </a:p>
        </p:txBody>
      </p:sp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14D8F0-D73E-46D8-9CFF-6BF93EFE6714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1024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 dirty="0" smtClean="0"/>
              <a:t>שישה מימדים תרבותיים</a:t>
            </a:r>
            <a:endParaRPr lang="en-US" dirty="0" smtClean="0"/>
          </a:p>
        </p:txBody>
      </p:sp>
      <p:sp>
        <p:nvSpPr>
          <p:cNvPr id="10245" name="Text Box 4"/>
          <p:cNvSpPr txBox="1">
            <a:spLocks noChangeArrowheads="1"/>
          </p:cNvSpPr>
          <p:nvPr/>
        </p:nvSpPr>
        <p:spPr bwMode="auto">
          <a:xfrm>
            <a:off x="457200" y="5085184"/>
            <a:ext cx="8363272" cy="1061829"/>
          </a:xfrm>
          <a:prstGeom prst="rect">
            <a:avLst/>
          </a:prstGeom>
          <a:noFill/>
          <a:ln w="25400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dirty="0"/>
              <a:t>Hofstede, G. (2001)</a:t>
            </a:r>
          </a:p>
          <a:p>
            <a:pPr algn="l">
              <a:spcBef>
                <a:spcPct val="50000"/>
              </a:spcBef>
            </a:pPr>
            <a:r>
              <a:rPr lang="en-US" i="1" dirty="0"/>
              <a:t>Culture's consequences: Comparing values, behaviors, institutions, and organizations across nations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14D8F0-D73E-46D8-9CFF-6BF93EFE6714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1024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 dirty="0" smtClean="0"/>
              <a:t>שישה מימדים תרבותיים</a:t>
            </a:r>
            <a:endParaRPr lang="en-US" dirty="0" smtClean="0"/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1"/>
            <a:ext cx="8763000" cy="2188840"/>
          </a:xfrm>
        </p:spPr>
        <p:txBody>
          <a:bodyPr/>
          <a:lstStyle/>
          <a:p>
            <a:pPr lvl="1" eaLnBrk="1" hangingPunct="1"/>
            <a:r>
              <a:rPr lang="he-IL" dirty="0" smtClean="0"/>
              <a:t>אינדיווידואליזם/קולקטיביזם</a:t>
            </a:r>
          </a:p>
          <a:p>
            <a:pPr lvl="2" eaLnBrk="1" hangingPunct="1"/>
            <a:r>
              <a:rPr lang="he-IL" dirty="0" smtClean="0"/>
              <a:t>מידת חשיבות האינטרס האישי לעומת הקבוצתי</a:t>
            </a:r>
          </a:p>
          <a:p>
            <a:pPr lvl="2" eaLnBrk="1" hangingPunct="1"/>
            <a:r>
              <a:rPr lang="he-IL" dirty="0" smtClean="0"/>
              <a:t>מימד זה מתאר את היחסים שבין הפרט לקבוצה בחברה נתונה</a:t>
            </a:r>
          </a:p>
          <a:p>
            <a:pPr lvl="2" eaLnBrk="1" hangingPunct="1"/>
            <a:endParaRPr lang="he-IL" dirty="0" smtClean="0"/>
          </a:p>
          <a:p>
            <a:pPr lvl="2" eaLnBrk="1" hangingPunct="1"/>
            <a:endParaRPr lang="he-IL" dirty="0" smtClean="0"/>
          </a:p>
        </p:txBody>
      </p:sp>
      <p:sp>
        <p:nvSpPr>
          <p:cNvPr id="37890" name="AutoShape 2" descr="data:image/jpeg;base64,/9j/4AAQSkZJRgABAQAAAQABAAD/2wCEAAkGBxQSEhUUEhQWFBUVGBgUGBgUFBQUFhcXGBgWFhcYFBQYHCggGBslHBYcITEhJSkrLi4uFx8zODMsNygtLisBCgoKDg0OFxAPFiwcHCQsLC0tLCwsLCwsNDQsLCw3LC03LCwsLSsvLy03LzcwLywuLDQsLCwsLCwsLCwsLCwuLP/AABEIAJcBTQMBIgACEQEDEQH/xAAbAAACAgMBAAAAAAAAAAAAAAAFBgAEAgMHAf/EAEIQAAEDAgMDCQYDBwQBBQAAAAEAAgMEEQUSIQYxQRMiUWFxgZGhsRQyQlLB0SNicgeCkqKywuEzU2PwJBVDg+Lx/8QAGgEBAQADAQEAAAAAAAAAAAAAAAECBAUDBv/EACYRAQEAAgEDAgcBAQAAAAAAAAABAgMRBCExQVEFEhMigZGxcRT/2gAMAwEAAhEDEQA/AO4rVVThjS48FtQLaybLGzrd6AoPG1Rcbk/47FZvogFLUoiKrRYCwZrbjYohh9XygPSND90BfKpg9VaoDfnBHeNR6KwNKiiiyEQ9+IXNmeP2WG0VVycDjxNm+Jt6IBh1VuUtDCahw4rKLEBeztOvh3qjPMOCpzSaKchpUQ7AanlItd7SWeG7yIRFZCLTJUtGm89AVbGqzko7jeTlCE0M9+O9S0G/bm8bhWGPBFwbhAp5Fqo6/k5AD7rjY9p0BSUMiiir11UI2Fx7B2qjeTZQOB3ICypLzcm6xlfbUaHqU5DCoh2E4hyl2u95vmOlEVRFEKqMUubM8fstTq143O8QFOQaUVHD8QElwdHDW3SOkK65wAudAqPVEOkxQfCL9Z0XkeLC9njL17x3oCSi8ab6heoIooogiiwfIBvIHaVGStO4g9hugzUUUQRRRRBFFFEEQbaukMlO7KLuZZ47t/kjK8Iug5jRVSKxToVtHh5pZyB7jucw9XEd32WFPWKA1LMteAuz1kY+UOcfAj1KG1NZojuwFKTyk5+LmN7Bq4+NvBIHFRRRUA9s4S6kky722f3NNz5JIwut3LqL2gggi4OhHUuTY3h7qOoLPgPOjPS08O0blLA0R1NwtdRNohFHW6L2urAGqBs2LdeOQ9Mh8mtTChOy1KY6aMHQuGc9rjf0siyyC1t1cQscNzX69VwQPNAMOrt2qesUomzxPjducLX6DwPcVytueGR0cmjmGx+46ipQ3me6oV81gtEFXovIRys8UY1u4E9g1PkFB0Vu4Jf2zmLY2Hhnt/KUwodj+He0QOjGjt7T0OGo+3esgq4dXbldkmulOmmLSWuBDmmxB3gjeEZiqrhYglhM1qlgHHMO6xP0TJispbDI4cGn0Srs23PVA8GNLu86D1KcZ4g9rmnc4EHsOioRaWtRN899yVqiJ0Eron72nQ/MODh2hEaap0UBOinyzxnpdl/i0RbaeqyMaPmOvcl6gOeoib+a/c0E/RMG1lCZYLsF3RnOB0j4gOu3oqBFHUglZ1Elwl2kqkUFRcKBl2aqM0ZafgdYdhFx9UYS7scLtldwLwPAD7piWUEVevqMjC7juHaVYVDHIS6F2XUizgOm2/yQB+VzHU3JWiSUtN2mxHEIYK3isH1bitLf1urReM739mzp6TZunOM7GKXGy5jQND8R6+pVROTrc9tygD6kjerdNVadSz6fqte+c4Vjv6bZpv3wfpcZcy7X875Txv0ErB2KSOPvW7AEIqH6XXlPPYrZeA/S4s5rgJDdp0vuI7ekI6kqV12pxpzzG332HorBsUUUQDcfwltTEWHQ72u6HfZciqy+F7mPFnNNiF29Je3OCtlkY8DnFpBtxy2sfNShKwqGSrlbFHx1J4NbxcV2HD6NsMbY2e60W7eknrKX9g8NbDFJYc4vsTxsALDzKaEgiiiioiEbT4KKqEs3PHOY7od9juRdRBwv2h8Ti1wIc0kEHgRvTDsphj6yUOcPwWG7j8x4MHT19SK7YYE19Q5wGrmtcbdOo9AE3YBTMjp4msAADRu6eJPXdQXwF6ooqIlLbzA+UZy8Y/EjHOA+Jg+o3ptXhCDiDMTLV0LYfCHtBqJRlc8WY07w063I4E+nahNNgUTapjiBkEp04aE5b9V7LoikEUUUVCVt5g2ntMY1FhIBxG4P7tx6uxJcWJG4aASSbAAXJPQAuy1DA5rg73SCD2EapJ2WwyOOpDiBcsIaTwdp52uoDmyWFOgiLpBaSTVw+UDc3/vSjyiioB7VYIKiO7R+Ky5aenpae31XNf8A1DJv07V2ZI8+HxCtEjgMolJPRe28/vKUW9isMfrPK0tuMrGnfY6lxHC/BNq8C9VCHtfg3Iu5aMcxx5wHwuPEdR9e1L9JVPkeI4ml7zuA9SeA6107G2NdBIHbi0+PDzsguxsEcZlaAA9zs1+JbYWA7DfxUBrBaDkIWx3uRq49LjqVeUUVEXl16tVU+zHHoaT4BKOe4tIx1RJkFm5rabiR7x8Vg9wAQSGs0vfU6+K1VGJW4r43dMtuy5X1fU65jrwmM9F+rqdFto5S1jS7S4uL9HA9irbO4JLWvBsWwg85549IZ0n0Tjj0cTZImhoLY2tBaPlB0b4eq7HwzpssLc65fxHqMc5MImzdEZTne38MA2zD3idNOrrVfGMOMD9NWO909HUU400zXtDmEEcLenUhe0728kGneXCw9Suy5QFhcZncGtBtfnHgBx16U6gIZs/OwxNa2wLRYt49vf0ooqIooq9dUiNhd4dqDGprmsNt56AhVSTI7M4W0sB0BCvbefv1JurzJ7hY2jGmmdE67dx3jgf8ozSYo15ykFpO6/HsKBSOQ2vqC0XvaxCB+UQ/A8Q5eIO+IaO7R90QWQioVmJBjsjRmdx6At+IVQijc88Bp1ngElOrDmGty4//AKpQVnu4lzt5/wCgBe0da6K4Fi08Dw7OhaWyaLTM9QNOH1olbcaEaEdBVpIuBYnydUGk819mnt+E+OnenpZCIRWYkSXNYQALgnr6lZxmr5OIkbzzR2lJwqueGjtPYpaCD4xZWqLGHMIEhuzdc7x134qmZRZDMTl5p14KQdECiFbL1nK00bjvAyntbp6WW/Gank4nHieaO0/4ushQxGuL8zWmzN2nxdOvQhMjejhuVB1Zd7W30GpVmSqFljyDWBYq5z+TkNyQS0nfpvBR9c3jrg2ohcDueL9h0PkV0dxsLqwDMWrS05Gmxtdx6BwCXntBCqYzinvOv77vXQeSgrWgDsU5BjAMRcJRE5xLXXy31sQL2HVYFNC5rDXDl4SP9xvmbH1T9i9RycTncbWHadFQDxWszk3PNvZo4Hr8UKnFtRcEagjQqhPiP4ob0C/0C9qsQ0UD3gVYZYWuO/Vp7Wm30RBLewk+amceiR3o0obtPtYBdkTtNxcDqepvQOteW/qMdOPOX6eunTlty4xMNfj8MRyuJcRvDRe3ahWK7XsDDyTS4kWBcLDw3lI2H4gZHE7mi4A9dFvqH3XD2fE99tnaOxr+HaZJbzQODCJ3Nz5mNYSctybkdgCMUWzjGjNI4yO6NzfDitAJHuk6G9r6eHBXfanWW/0U07JzJ3nlp9Xduu8W9r4dIbUhlM14AHMbYAWFyAAAO1K2e5IOp3k9aIYxNydPBHf4Q49w+58kr0kriXHpPlwXSrnG/Zl9pHtvoQHW6wbfVU8Qqs8hd0nK3sH/AG614C/KyeQnVrQwdrv+hC3OLpBbc3TvVBrDHZZ2HpOXxH3TclHZ+HNOL/CC7v0H1TcrBEsbVVnODB8Iue0/49UzrnO0NZeSR3C58BoPRSilS1wMrrn3Rbx1KJtxAJRkoZYJGOk3VDBK0dAuRY9drHvV5rioDzsQQ3Fq4ZHdiqElSgwr2uUQEkBzX3I3izTY+NkDFsJiP4mXhI3+Yajyun1ce2eldBI1r9HwSBrh+k2PcR6rsAKoWtsau2SPtee7QfVIkmJ2ny9A9Uf2rqrzyHgyzB3DXzJQHH8C9nfA4+/JGXSfqzXt3AgdyAmzEjZa5MRKqRQmywlhNlBWbXXm0OrQD3309F2Kkmzsa8fE0O8RdcwxnB+Tp6SpaN945esPJcwnsNx+8E/bKTZqVnS27PA6eVlYBm19Vz2M+UFx7ToPRIMWIkzvtuFgmrGGmepcxp1c8RA9AGhPkSg2KUbW1coYLNaQ0futA+igyNW6yHYjWENJ10F0WNNot+A0DZJ8jxdro5G+LbehQG/2czXhe3ocHfxN/wDqt22NTYsb0AvPoPqhv7NmFudp+UfyuIH1W7GWiSsyP928YP6bAnx1HeqEuKVzpnO1HAdgV+Rxstmj5XvHxOce4k2VuWEWUC8+UiRl721IPC4tp5rrOMVOWnc4fE0AfvafVc8niaYmC2omee7k2/4TntLGW0jPyGO/hl9SqELEw58jR8I1HWdR91Z5I5VlLJmd0ZQGeG/xJJ71c0yqAFESJ4tNM179YLSuhbY1NmsZ03d4aD1SdRszzxsHzX8S0Jo25i/0nfrZ4gEehVCdT05Ly47ys8Qis0rfSu3LHE5hlKg8wysl9nZTR6Olfc8PeDQAT0byU3YRspDTDlZTysjRmzP91tteYzcO03KAYLSf+TSdbS/wL7f0oxt/iRYxsLTbPcu/SOHefRc/K443ZtznNl4n6jexmWU16sLxzOa5kZ3B7yNznOd4kn6rM4pYaqw+MLZgWECeZw4RxvlPa0c3+YjwXK14zbnJx3rp7Mrqwt58KsAfGQ92551Hy9HijUQDm2/7qq5aHaHUEaqxs9AXSxsvcGQNHWLgnwXT+l/z7scsfF7Vz/q/X1ZY5eZ3hk2qaRIxp3ckzyJBQ2lAR3biDWN/U5p7rOH1SnUVeSzRq524fVdJzjFTstSSu6ZGDwt91Tp96PYdR3w+x3kOf3g3HoliWUta4gXINuy/SrQ07LtvJI7oaB4kn6JkS7sXHaJ5JuS7XuA+6YlYNNZLlje7oaT4Bc7p6H2iojiPuk5n/pbqR37u9dGqIszXNPxAjxFkjbOvLKqMHfz4z22+4Uoz/aHEOUprDcHju5qDR0+iKbdzXqo2/LHfxcfsqUT9EGk06IbJNy1jetjx6H6Ku6QL3BJbVkFuLiPFrlBu2zomtrA9unKRXf1lpsD4eiesMvyMebfkbfwCTdp28pW5B8scf8bjfyKemiwsOCo59DHesyv4VJv184lv0Xm3UodVNb8jAO9xJ9LK1tFHyVZn4PySd7CGu8gPFCNrriul68hHZkb9kG2nYLLGdgstMU9gtM9TooGHEng4XC0/E+Nv8Lyf7UwbKRWpmn5i53idPIJUrHf+DRt6Xvf4B49XhPlDBycbGfK0N8AqE9zeSxA33coHjsePuSlyOfO9zzvc5zvEkpu2siyTwy9PNPa1wcPK6TIo8r3t+V7m+DiEBcyCy2YJLaozfLHI7wYUBq8QDdFawSo/13f8EgHa4taPVQNuwEFo3P6crfAZj/Uqm20ZZKJG/FGfFh+zkwbLU+SmZ13d4nTyAVTbWnzQtd8rrHscC0+dlQiUL9AVbnqrBUqVuUOB+AkeCq4xQVET4+UbZsozNIN7fld0OsRp1qA1hcfKPgb80jz3Xjb9CugY3T8pTyt6WkjtGo8wkvYiLNOB/tNN+0kn+4LoLt2qsHJGHnu7j4gKVteGacVnJHllB+F1wD1tJ+llbx7ZlopoKgXz35+psWv1bp1aDvUGexMeeqa75QXetvonDa+HNTk/K5rvPKf6ku7A5RPKOPujwa77pj2tqA2AtPxkN/u+ioQKcnLoCTuAGpJvYADtQeOodKTcEAG2uh323Js2ehaapgGrc2bsIaXW8bFVtp6Lk6iXKBzpI3jgOe5pPndQH6NgbW07OLKcDvIcfugv7SHn2hu8/htsBqSS52gHSssAqny4oSQXBrWi9jp+HYHs+6vY7FymKQN6MhP7ud/0C5m2fPhlj758fx0dV+TPG+2HP9c5dM/OY3Ncx43te0tcO0FP37OoGxxVUr9+jSfyhpNu8u9Ew7W7PtqortA5ZgvG7j05CflPrqkrDsRDaaoivZ8nJlosb6Eh9+i1lhNU6bfjbft79/wzuy9RpvE+7t2VmQgOGb3SOG/svwVnZyUR1MOhLQ7IPA6/VYYDTGSdjJNbnUDi0DNx4k83vKu4bTPnrGkgxFspe5u6zRfTwstvXxu2fUnfGeP99a1c+dWHyXtb5/z0g5tpVAvZEeALj0m9wEGkpGmmglFiS9zb8SCAR/T5optpszNO8zwuZzWjmuuCctzo4dyoMw0mkhkDrCFzg5nAl5bqOvVbjVXYMULcMY4kHXJp0byPoh1NXRmOYu0DgxretxcAB26JtoMJhkpI43szMIDrajU3JOnWSgtDhMLH1EQBdG0F3OJJBFiNeo3QXdimn8e4Ns7ba6HmjcEzoPstrBfpce/cPUIwrBEj4zHyNZm4F7JR3mzvqnhLe2lLdjJPlOU9jt3mPNSgB+0BlqqN3zR+jj90IM9kf22bnhpZv3T+80H1aUtmifNIyKP3nmwvuA3knqAQYvrR0q9s269XAfzH+lymPbEy08JmbLyuTV7cuUhvEt11stezk7IpI5ZDZjMz3HoAY4oGWiZyuJSO4McT/A0NHmU5JV2JjLuUmdveb/xEvPqE1Kha23prxsk+R2U/pfp6gJX2rZeeKT/dhYe9twfUJ52mA9lmv8t+8ajzsknHJQYKa/vNeW9rXgn1bZSgV7NLK/JCwvda9hYWHSSdAhzGyNldFI0se02c07wulbEU4DJX8XPDe5rRbzcUO26w8CaGYDVwMbuu3Ob/AHIK9EwSPooh8EeZ37781j3RnxT+uZbEy5J5C4HWoDGk8QW5bDqF101IAW2MV6e/yvafE5T6pJr2j2l5+drZe9zed/MCmzb6qyQMvudIAfAkeYShM0vcJCACG5b30e07iOsE270oYJNjopaH3Ry7m8qH/EHkZg2/y20slGkJaIWg2Ergx3Xbn28WhdfphzGj8o9Fy3FGthmGdpLY5pLWF7HnBmnelHT8OtyTMu7KPRCdspw2ANPxvaPDnfRXdngfZos2/Lr36oB+0uN/s7HMBOWQXyi55wIGnb6oFyGIGfQ3bIWjsN2tcD3Jy23pQ+nDuMb2uHYTlPk5Iez1U58zdRa7MwtY5mvA16NCuibWyEUslhmvYHfoLi506ECtsa4tqX6iz5Mo7owTfvsnXG5C2nlI3hjvQpV2Pwm9Q+fgAB1ZrWv22TnUQh7XMdqHAtPYdCkHI48SD8g1sTbduda7SPAhdAxjKMP5xA/Djtf5uaQB13CXMW2OZSlkkUjsuYNcx9na2JBDuGo800y0jZ6JrXbuTaQeghtwUC1sax3tbwG2aOeXdN2BoHd9UW/aBRSywM5Fhe5r72bvsQRdebHvGWS2+7bnuOiYQ8oOdbDl3tQz5mkc0teC03DHAXBG+1ld2npJJaiRkgAD8rWHcMtxx6bnVFZH5sSaBwtfsawn6rzap5dU08Y3m38zx9GqApDgbGTRysJa6OPkiBue22l+sFBoOfi7z8jD/Sxv9xTa8hI2wQM01XUk6Ofybey5cfVvgtfbjLnhJ78/qNjVlxjnb7cfs9F3QuR1jHid8b2/iFxOUNAzFxvcNF997+gXV84CSts6zLWUeUc8m3dyjcv9y8uv1TPCX2v9enRbfkzs95/GnBaF8dXE1/vmziB8IsTr12HmjNO4vxN1tzG6/wAIb6u8l7hjg+unkO5gDB2m30b5qbLSAyVMx+OQtHYLn6jwW1p1Y68Zhj4a+3ZlsyuWXkbxybJTyn8pHedPqlisaWYfE0e9M8H+K5b5ZUU2rqc8PJt3vc0dgvvPUquJVDHz07QRycLiXdAIHNHiAvR5mWmiEcbW8GNDfAWSrHJalqJuMry0dl7epKJYtjDWMsCDn5twb201KAvqSY442gFjLHQ6lwJNz9kDlhcHJxMZ0NF+3efNW7pai2j+ZoB7SPVW2Y4ziCO8FOQaQzaS3s0l+geNxZE0I2saTSy23gB3gQVQr4zODQObvyOZI09WcBw/mPit+xcINQXfLFp+84fZAKdglilJLjHku9o1c3fdzeoWHimPYD3nX/22epWIcZog5padQ4EEdRFiuTOpcrHxXsbyQi4uL2c0X7dPFdcXMdqY3RzTOZo5jxKNL8Ad3erQz7I1V3yR291rLnhmGhCZ0n/s7ontZJLJ70huei51NuzQdycEgBbbkijlI4ZT4Obdc/itLCXOdzG5Tu1Y+5DSOonTvXVcQpGzRvjf7r2lptv14hc6rdj56WMlsgljJHKC2QgBwLSL3zDQXShv2M/0D+s+jV5tpHeAH5ZGHxu36rLZA/hPHRIf6WrdtXBnpn62y2fuHwkHinoEfZtkj6pkVrMjkMmYfFm51j2D1C6elfZQNDXuA51wL9Vhp5I06oKQD9tMHfVUxZHbOCHNB0BI4X4b0hjCp4JGRzssGh5a4c5jrgXs7gRYaLpYqCl/bSqs2PtcfID6oGqlN2MP5R6BIzsNvVOilN7y5r79Hc4anjrZOmGH8KO+/Iy/8ISpXSE4m1o+ZnkwOKBzY0AADQDQdijyvSVomlCoUdp2sZUMc1rQ9zRcgAFxzjLcjemKum/Dkvuyu9ClnGznrYW8OYf4S559Ebxd9qeU/kd5iygp7ETEtk6AWjvsmkOStscA2nvxc9x8OaPRFpKxAM28ntEwDi4nwafuiFU4RUhb8kWXwbZLu0UpklgZ0u8rgnyarmPSH2eQniAPEhBlsWy0Bd87ye4AN+hR/lQEv4UMkEbfyg951+q2TVWUXJQVcMlvWTyfLzR3n7N81g95kxAH/bZfysPNy1UJEImLjqSZO0Abh5+K0UNY3O6Vp5zxZwPV0Kcg5jeJGOF5vzi0ho4lxBshuxbRFRxNB1N3O/U4kkHrG7uVDHeUlDMgvlJJ1A0IshbJ3wuvZ0fm09vArn7+oz1bubhzjx5jf06MNuriZcZc+D4ahJtdNnxIyb200TT1ZibDzk/lTFSYiyWmc9rQJMrxoSbPAIB13DiueMxJrebJdh3HNdpPUSd6y6nqOJhccfmnlOn0c3KZZfLfByiqnMZJyerpHZib9xH/AHpWqixTkhltkBN7OGlzvsUDpqqMjmyeBW+aq5haXZgQQb/deeHxPVbxZZ+GWXw7ZJzLL+ReaRz3F4cNQBbgqc0zGPAfzXO1Ba7f0rKk2M0BE8zL8A8PH84KKU2yUf8A7pM/RyrWG3YA0BdFzwiWrka4CJhnBFzYtDh3Ei6kk0sgytp5GPO4uaAAekkHcnDD8CihB5ONrL/KLK82EKhMp8DqZbMnyZDvLHvDtOjQEeKJs2LjG584/wDmefW6a42raEGS11EIe1zXC4cCD2HRbFFkOe1GyE9O2R0MgkaQ4Fp5ruTI11OhP+Ff2PdllI/4h5EJoxA2jefyu9CkrZWfNUEdEZ9WqB4NQkzaK3tLyfiY0+Fx9EzOSZti8icdcY9SlHQKQNa1oaLNAFgt6o0PuN/S30CutQZIVtQ+1LKeq3iQiqC7YG1JL3f1BWinsK8uikP/ACW8GtRPaU2pZv0FDdhiG0tz8T3nzt9Fv2mqwaaUdLT9FAK2IN45CfnA8G/5R15S7slJlpz1vcfQfRFjIguRkJb23F3QtHxXHiWhHILlCNoI81ZSN6wf5r/2oHBtmi3RokuOS+KPd8tz4Ma36phrZ8vFLOHwuNTJIdA8HKTx1H0CgZZq4ncqrpyVqkYQt0cRDXOI90E+AuqA9NEX1/6GE+Qb/cie0ekD2jVzhYAbzqL+So0U9iJWi7iLOv8AEDvBQranGckrHgFjMttdRe9zcjcoDeENIgjaODRft3lbnXvZAsPxxrxcG3W0/ZFYKnW4eL/m1TkVWPDniTe6NxAHVqD6la9oMWAeywPJ5dcw0zEm48LINilRJTyuc0OexxzEtGbKTwIGtlvhx2CVhDzGQRYgkeBBUBOixNptlPcdQtte10rCAW30IO4XBvqhFDspHKwSQvkiv8pu3ua64srTdmqtvuzscPzxm/i1wQUn4sIn8lNbNv37x1XXuIQRvbmidybyRra7dTxF9Ucw/Zdzg72nJKTwy80dl7lW6PZGmY8ObGAQb7zbwvZAsw0ldHubHKOkPLT4EH1WctNUzjk5KchrjqS9tu4t1XQX0oA0ClNEO9Tz2ZT3CcIwRkMQY1uXfxv4k71g7CmvuC0G3SAmLIqjG2cVjcZ2ZTK9yxNsfTP3wsv0hoB8QtUOxNOHAtYdDf3328L2TeGrJjbLH6UX6lV/Zw0ADcFmGrY8rxoXq82ZOixChCkYV5G9gWa8aF6iPVFFFkK9ePw3/pd6FIOxH+vIeiP1cPsvVFA3vkSXtqbzM/RbzXiiB0gmsB2BXIZ1FEFkFAdtHf8AiSfu/wBQXqigHbPEiliHSCfFxKwxt14XjiRbvJXiio1YAwtgaOguv4lFIBc2UUQG6WAAJWnfyji8+8HGx4ixIFlFFjRrxaYvgkLRZzWEnX08EAwfHg5o4jsXqioPwVIO4keKvzVrgyzzmDtN1jrp3qKKBGp8YdDMYH6EHTiC3gbj6o3VYk0tBLeIvpv11UUQWJdi4JOc1pjJ1vG4s8QNFrGx8zfcqnW6HtY7zsCoooCWC7POjJMknKOOm4NFuwInLs/CdXRsJ6S0FRRVRSngaGgACw0W0xjoXiivCMYm71Muq9UUGbgtcTbL1RL5X0bFUmGq8UTJYzCzAXqiIwkavWBRRBkWqMavVFYjYF6oorB//9k=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37891" name="Picture 3" descr="C:\Users\USER\Desktop\collectivism2-630x28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86048" y="3933056"/>
            <a:ext cx="5366272" cy="24361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14D8F0-D73E-46D8-9CFF-6BF93EFE6714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1024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 dirty="0" smtClean="0"/>
              <a:t>שישה מימדים תרבותיים</a:t>
            </a:r>
            <a:endParaRPr lang="en-US" dirty="0" smtClean="0"/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8600" y="3789040"/>
            <a:ext cx="8763000" cy="2592288"/>
          </a:xfrm>
        </p:spPr>
        <p:txBody>
          <a:bodyPr>
            <a:normAutofit/>
          </a:bodyPr>
          <a:lstStyle/>
          <a:p>
            <a:pPr lvl="2" eaLnBrk="1" hangingPunct="1">
              <a:buNone/>
            </a:pPr>
            <a:endParaRPr lang="he-IL" dirty="0" smtClean="0"/>
          </a:p>
          <a:p>
            <a:pPr lvl="1"/>
            <a:r>
              <a:rPr lang="he-IL" dirty="0" smtClean="0"/>
              <a:t>הימנעות מאי וודאות</a:t>
            </a:r>
          </a:p>
          <a:p>
            <a:pPr lvl="2"/>
            <a:r>
              <a:rPr lang="he-IL" dirty="0" smtClean="0"/>
              <a:t>המידה שבה חברה משפיעה על חבריה להתמודד עם מצבי סיכון וחוסר ודאות</a:t>
            </a:r>
          </a:p>
          <a:p>
            <a:pPr lvl="2"/>
            <a:r>
              <a:rPr lang="he-IL" dirty="0" smtClean="0"/>
              <a:t>עד כמה הארגון ומי שעובד בו יכול לחיות בתנאים של חוסר ודאות, עמימות, מצבים לא מוחלטים</a:t>
            </a:r>
          </a:p>
          <a:p>
            <a:pPr lvl="2" eaLnBrk="1" hangingPunct="1"/>
            <a:endParaRPr lang="he-IL" dirty="0" smtClean="0"/>
          </a:p>
        </p:txBody>
      </p:sp>
      <p:pic>
        <p:nvPicPr>
          <p:cNvPr id="47108" name="Picture 4" descr="http://research-methodology.net/wp-content/uploads/2014/02/Uncertainty-Avoidanc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1700808"/>
            <a:ext cx="3171825" cy="24003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14D8F0-D73E-46D8-9CFF-6BF93EFE6714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1024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 dirty="0" smtClean="0"/>
              <a:t>שישה מימדים תרבותיים</a:t>
            </a:r>
            <a:endParaRPr lang="en-US" dirty="0" smtClean="0"/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763000" cy="4525963"/>
          </a:xfrm>
        </p:spPr>
        <p:txBody>
          <a:bodyPr/>
          <a:lstStyle/>
          <a:p>
            <a:pPr lvl="1" eaLnBrk="1" hangingPunct="1"/>
            <a:r>
              <a:rPr lang="he-IL" dirty="0" smtClean="0"/>
              <a:t>גבריות/נשיות</a:t>
            </a:r>
          </a:p>
          <a:p>
            <a:pPr lvl="2" eaLnBrk="1" hangingPunct="1"/>
            <a:r>
              <a:rPr lang="he-IL" dirty="0" smtClean="0"/>
              <a:t>המידה שבה הערכים המרכזיים מדגישים את התפיסות הסטריאוטיפיות של גבריות, לעומת הדגש שניתן לתפיסות הסטריאוטיפיות של נשיות</a:t>
            </a:r>
          </a:p>
          <a:p>
            <a:pPr lvl="2" eaLnBrk="1" hangingPunct="1"/>
            <a:endParaRPr lang="he-IL" dirty="0" smtClean="0"/>
          </a:p>
        </p:txBody>
      </p:sp>
      <p:pic>
        <p:nvPicPr>
          <p:cNvPr id="35842" name="Picture 2" descr="http://customersecrets.com/wp-content/uploads/2015/08/Female-feminin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4077072"/>
            <a:ext cx="4238625" cy="1990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14D8F0-D73E-46D8-9CFF-6BF93EFE6714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1024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 dirty="0" smtClean="0"/>
              <a:t>שישה מימדים תרבותיים</a:t>
            </a:r>
            <a:endParaRPr lang="en-US" dirty="0" smtClean="0"/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8600" y="4149080"/>
            <a:ext cx="8763000" cy="2376264"/>
          </a:xfrm>
        </p:spPr>
        <p:txBody>
          <a:bodyPr>
            <a:normAutofit/>
          </a:bodyPr>
          <a:lstStyle/>
          <a:p>
            <a:pPr lvl="2" eaLnBrk="1" hangingPunct="1">
              <a:buNone/>
            </a:pPr>
            <a:endParaRPr lang="he-IL" dirty="0" smtClean="0"/>
          </a:p>
          <a:p>
            <a:pPr lvl="1"/>
            <a:r>
              <a:rPr lang="he-IL" dirty="0" smtClean="0"/>
              <a:t>מרחק כוח</a:t>
            </a:r>
          </a:p>
          <a:p>
            <a:pPr lvl="2"/>
            <a:r>
              <a:rPr lang="he-IL" dirty="0" smtClean="0"/>
              <a:t>המידה בה בחברה האנשים עם פחות כוח מקבלים ומצפים שהכוח מחולק באופן לא </a:t>
            </a:r>
            <a:r>
              <a:rPr lang="he-IL" dirty="0" err="1" smtClean="0"/>
              <a:t>שיוויוני</a:t>
            </a:r>
            <a:endParaRPr lang="he-IL" dirty="0" smtClean="0"/>
          </a:p>
          <a:p>
            <a:pPr lvl="2"/>
            <a:r>
              <a:rPr lang="he-IL" dirty="0" smtClean="0"/>
              <a:t>עד כמה "האדם הפשוט" מקבל שאין לו כוח</a:t>
            </a:r>
          </a:p>
          <a:p>
            <a:pPr lvl="2" eaLnBrk="1" hangingPunct="1"/>
            <a:endParaRPr lang="he-IL" dirty="0" smtClean="0"/>
          </a:p>
        </p:txBody>
      </p:sp>
      <p:pic>
        <p:nvPicPr>
          <p:cNvPr id="5" name="Picture 2" descr="https://sites.google.com/site/thailandgermany/_/rsrc/1353990646060/german/hofstedegr/power-distanceth/article-new-ehow-images-a07-v7-2t-gain-respect-job-800x8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772816"/>
            <a:ext cx="4099332" cy="27363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שישה מימדים תרבותיים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he-IL" dirty="0" smtClean="0"/>
              <a:t>אוריינטציה לטווח קצר/אורך</a:t>
            </a:r>
          </a:p>
          <a:p>
            <a:pPr lvl="2"/>
            <a:r>
              <a:rPr lang="he-IL" dirty="0" smtClean="0"/>
              <a:t>המידה שבה משך הזמן (קצר או ארוך) הוא האוריינטציה הדומיננטית בחיים</a:t>
            </a:r>
          </a:p>
          <a:p>
            <a:pPr lvl="2"/>
            <a:endParaRPr lang="he-IL" dirty="0" smtClean="0"/>
          </a:p>
          <a:p>
            <a:pPr lvl="1">
              <a:buNone/>
            </a:pPr>
            <a:endParaRPr lang="he-I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F0058A-36DD-4FEB-AE03-1396CBF23C49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pic>
        <p:nvPicPr>
          <p:cNvPr id="33794" name="Picture 2" descr="https://media.licdn.com/mpr/mpr/p/7/005/05b/10e/1c9e0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573016"/>
            <a:ext cx="4464496" cy="29455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שישה מימדים תרבותיים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83560"/>
            <a:ext cx="8435280" cy="2581544"/>
          </a:xfrm>
        </p:spPr>
        <p:txBody>
          <a:bodyPr/>
          <a:lstStyle/>
          <a:p>
            <a:pPr lvl="2">
              <a:buNone/>
            </a:pPr>
            <a:endParaRPr lang="he-IL" dirty="0" smtClean="0"/>
          </a:p>
          <a:p>
            <a:pPr lvl="1"/>
            <a:r>
              <a:rPr lang="he-IL" dirty="0" smtClean="0"/>
              <a:t>מילוי סיפוקים מול שליטה עצמית</a:t>
            </a:r>
          </a:p>
          <a:p>
            <a:pPr lvl="2"/>
            <a:r>
              <a:rPr lang="he-IL" dirty="0" smtClean="0"/>
              <a:t>מימד אשר נבנה על בסיס תיאוריות ה"אושר" ומתייחס לסיפוק של רצונות אנושיים הקשורים לחיים מהנים ("כיף") לעומת שליטה בסיפוק הצרכים באמצעות נורמות חברתיות נוקשות</a:t>
            </a:r>
          </a:p>
          <a:p>
            <a:pPr lvl="1">
              <a:buNone/>
            </a:pPr>
            <a:endParaRPr lang="he-I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F0058A-36DD-4FEB-AE03-1396CBF23C49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pic>
        <p:nvPicPr>
          <p:cNvPr id="50178" name="Picture 2" descr="https://encrypted-tbn0.gstatic.com/images?q=tbn:ANd9GcRzzw0lYj_V1AQjnSvm1SeOaTnOR8ThmtZijWRN--u13ivDXq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437112"/>
            <a:ext cx="2592288" cy="22466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556792"/>
            <a:ext cx="7408333" cy="4569371"/>
          </a:xfrm>
        </p:spPr>
        <p:txBody>
          <a:bodyPr>
            <a:normAutofit/>
          </a:bodyPr>
          <a:lstStyle/>
          <a:p>
            <a:pPr marL="525780" indent="-457200">
              <a:buFont typeface="Wingdings" pitchFamily="2" charset="2"/>
              <a:buChar char="ü"/>
            </a:pPr>
            <a:r>
              <a:rPr lang="he-IL" sz="2400" dirty="0" smtClean="0"/>
              <a:t>פנייה </a:t>
            </a:r>
            <a:r>
              <a:rPr lang="he-IL" sz="2400" dirty="0"/>
              <a:t>של אנשי מקצוע לחיפוש מידע ושיח מקצועי</a:t>
            </a:r>
          </a:p>
          <a:p>
            <a:pPr marL="525780" indent="-457200">
              <a:buFont typeface="Wingdings" pitchFamily="2" charset="2"/>
              <a:buChar char="ü"/>
            </a:pPr>
            <a:r>
              <a:rPr lang="he-IL" sz="2400" dirty="0"/>
              <a:t>פנייה של ציבור רחב לחיפוש מידע בנושאים שונים </a:t>
            </a:r>
            <a:r>
              <a:rPr lang="he-IL" sz="2400" dirty="0" smtClean="0"/>
              <a:t>בפסיכולוגיה</a:t>
            </a:r>
            <a:endParaRPr lang="he-IL" sz="2400" dirty="0"/>
          </a:p>
          <a:p>
            <a:pPr marL="525780" indent="-457200">
              <a:buFont typeface="Wingdings" pitchFamily="2" charset="2"/>
              <a:buChar char="ü"/>
            </a:pPr>
            <a:r>
              <a:rPr lang="he-IL" sz="2400" dirty="0"/>
              <a:t>רצון בהתנסות ובשיח עם פסיכולוגים ובעלי מקצועות </a:t>
            </a:r>
            <a:r>
              <a:rPr lang="he-IL" sz="2400" dirty="0" smtClean="0"/>
              <a:t>קרובים</a:t>
            </a:r>
            <a:endParaRPr lang="he-IL" sz="2400" dirty="0"/>
          </a:p>
          <a:p>
            <a:pPr marL="525780" indent="-457200">
              <a:buFont typeface="Wingdings" pitchFamily="2" charset="2"/>
              <a:buChar char="ü"/>
            </a:pPr>
            <a:r>
              <a:rPr lang="he-IL" sz="2400" dirty="0" smtClean="0"/>
              <a:t>חיפוש </a:t>
            </a:r>
            <a:r>
              <a:rPr lang="he-IL" sz="2400" dirty="0"/>
              <a:t>אחר </a:t>
            </a:r>
            <a:r>
              <a:rPr lang="he-IL" sz="2400" dirty="0" smtClean="0"/>
              <a:t>טיפול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he-IL" sz="2400" dirty="0"/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CCE5-5E2E-4124-AEE9-E62304411FA9}" type="slidenum">
              <a:rPr lang="he-IL" smtClean="0"/>
              <a:pPr/>
              <a:t>3</a:t>
            </a:fld>
            <a:endParaRPr lang="he-I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מדוע אנשים פונים לאינטרנט?</a:t>
            </a:r>
            <a:br>
              <a:rPr lang="he-IL" dirty="0" smtClean="0"/>
            </a:br>
            <a:endParaRPr lang="he-IL" dirty="0"/>
          </a:p>
        </p:txBody>
      </p:sp>
    </p:spTree>
    <p:extLst>
      <p:ext uri="{BB962C8B-B14F-4D97-AF65-F5344CB8AC3E}">
        <p14:creationId xmlns="" xmlns:p14="http://schemas.microsoft.com/office/powerpoint/2010/main" val="40718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he-IL" dirty="0" smtClean="0"/>
              <a:t>טיפול ווירטואלי, אתיקה ורגישות תרבותית 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sz="2800" dirty="0" smtClean="0"/>
              <a:t>סיום </a:t>
            </a:r>
            <a:r>
              <a:rPr lang="he-IL" sz="2800" smtClean="0"/>
              <a:t>פרק ג'</a:t>
            </a:r>
            <a:endParaRPr lang="he-IL" sz="2800" dirty="0"/>
          </a:p>
        </p:txBody>
      </p:sp>
    </p:spTree>
    <p:extLst>
      <p:ext uri="{BB962C8B-B14F-4D97-AF65-F5344CB8AC3E}">
        <p14:creationId xmlns="" xmlns:p14="http://schemas.microsoft.com/office/powerpoint/2010/main" val="230690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מטרות ותכנים</a:t>
            </a:r>
          </a:p>
          <a:p>
            <a:r>
              <a:rPr lang="he-IL" dirty="0" smtClean="0"/>
              <a:t>משוב</a:t>
            </a:r>
            <a:endParaRPr lang="he-I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0D9F2-4194-46D2-9071-07E31CEB1804}" type="slidenum">
              <a:rPr lang="he-IL" smtClean="0"/>
              <a:pPr/>
              <a:t>31</a:t>
            </a:fld>
            <a:endParaRPr lang="he-I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סיכום הקורס: טיפול קצר מועד</a:t>
            </a:r>
            <a:endParaRPr lang="he-IL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cs typeface="+mn-cs"/>
              </a:rPr>
              <a:t>מטרות ותכנים</a:t>
            </a:r>
            <a:endParaRPr lang="he-IL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e-IL" b="1" dirty="0" smtClean="0">
                <a:cs typeface="+mn-cs"/>
              </a:rPr>
              <a:t>א. מטרות הקורס </a:t>
            </a:r>
            <a:endParaRPr lang="en-US" dirty="0" smtClean="0">
              <a:cs typeface="+mn-cs"/>
            </a:endParaRPr>
          </a:p>
          <a:p>
            <a:pPr lvl="1"/>
            <a:r>
              <a:rPr lang="he-IL" sz="2400" dirty="0" smtClean="0"/>
              <a:t>למידה בסיסית של מושגים ושיטות התערבות של טיפול דינמי קצר מועד</a:t>
            </a:r>
          </a:p>
          <a:p>
            <a:pPr lvl="1"/>
            <a:r>
              <a:rPr lang="he-IL" sz="2400" dirty="0" smtClean="0"/>
              <a:t>למידה בסיסית של מושגים ושיטות התערבות של טיפול התנהגותי-קוגניטיבי</a:t>
            </a:r>
          </a:p>
          <a:p>
            <a:pPr lvl="1"/>
            <a:r>
              <a:rPr lang="he-IL" sz="2400" dirty="0" smtClean="0"/>
              <a:t>למידה בסיסית של עקרונות הטיפול הקצר בדרכים אלטרנטיביות     וסוגיות אתיות</a:t>
            </a:r>
          </a:p>
          <a:p>
            <a:pPr>
              <a:buNone/>
            </a:pPr>
            <a:endParaRPr lang="en-US" dirty="0" smtClean="0"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0D9F2-4194-46D2-9071-07E31CEB1804}" type="slidenum">
              <a:rPr lang="he-IL" smtClean="0"/>
              <a:pPr/>
              <a:t>32</a:t>
            </a:fld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cs typeface="+mn-cs"/>
              </a:rPr>
              <a:t>מטרות ותכנים</a:t>
            </a:r>
            <a:endParaRPr lang="he-IL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e-IL" b="1" dirty="0" smtClean="0">
                <a:cs typeface="+mn-cs"/>
              </a:rPr>
              <a:t>ב. תכני  הקורס</a:t>
            </a:r>
            <a:endParaRPr lang="en-US" dirty="0" smtClean="0">
              <a:cs typeface="+mn-cs"/>
            </a:endParaRPr>
          </a:p>
          <a:p>
            <a:pPr lvl="1"/>
            <a:r>
              <a:rPr lang="he-IL" sz="2400" dirty="0" smtClean="0"/>
              <a:t>מושגים ושיטות התערבות של הטיפול הדינמי הקצר, לרבות נושאים כגון בחירת משתתפים, מיקוד וסיום טיפול</a:t>
            </a:r>
          </a:p>
          <a:p>
            <a:pPr lvl="1"/>
            <a:r>
              <a:rPr lang="he-IL" sz="2400" dirty="0" smtClean="0"/>
              <a:t>מושגים ושיטות התערבות של הטיפול ההתנהגותי-קוגניטיבי, לרבות נושאים כגון סכמות ועיוותי חשיבה, טכניקות וכלים טיפוליים</a:t>
            </a:r>
          </a:p>
          <a:p>
            <a:pPr lvl="1"/>
            <a:r>
              <a:rPr lang="he-IL" sz="2400" dirty="0" smtClean="0"/>
              <a:t>דרכי הטיפול באינטרנט ובטלפון</a:t>
            </a:r>
          </a:p>
          <a:p>
            <a:pPr lvl="1"/>
            <a:r>
              <a:rPr lang="he-IL" sz="2400" dirty="0" smtClean="0"/>
              <a:t>סוגיות אתיות ורגישות תרבותית בטיפול קצר</a:t>
            </a:r>
          </a:p>
          <a:p>
            <a:pPr>
              <a:buNone/>
            </a:pPr>
            <a:endParaRPr lang="en-US" sz="2000" dirty="0"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0D9F2-4194-46D2-9071-07E31CEB1804}" type="slidenum">
              <a:rPr lang="he-IL" smtClean="0"/>
              <a:pPr/>
              <a:t>33</a:t>
            </a:fld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ומה הכי חשוב בקורס?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96136" y="1844824"/>
            <a:ext cx="2520280" cy="720080"/>
          </a:xfrm>
        </p:spPr>
        <p:txBody>
          <a:bodyPr/>
          <a:lstStyle/>
          <a:p>
            <a:pPr algn="ctr"/>
            <a:r>
              <a:rPr lang="he-IL" dirty="0" smtClean="0"/>
              <a:t>להבין...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CCE5-5E2E-4124-AEE9-E62304411FA9}" type="slidenum">
              <a:rPr lang="he-IL" smtClean="0"/>
              <a:pPr/>
              <a:t>34</a:t>
            </a:fld>
            <a:endParaRPr lang="he-IL" dirty="0"/>
          </a:p>
        </p:txBody>
      </p:sp>
      <p:sp>
        <p:nvSpPr>
          <p:cNvPr id="1026" name="AutoShape 2" descr="Image result for psychotherapy two women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1028" name="Picture 4" descr="C:\Users\USER\Desktop\therapy wom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121758"/>
            <a:ext cx="3456384" cy="1914744"/>
          </a:xfrm>
          <a:prstGeom prst="rect">
            <a:avLst/>
          </a:prstGeom>
          <a:noFill/>
        </p:spPr>
      </p:pic>
      <p:pic>
        <p:nvPicPr>
          <p:cNvPr id="1030" name="Picture 6" descr="C:\Users\USER\Desktop\understan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2564904"/>
            <a:ext cx="2526616" cy="2448272"/>
          </a:xfrm>
          <a:prstGeom prst="rect">
            <a:avLst/>
          </a:prstGeom>
          <a:noFill/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755576" y="3284984"/>
            <a:ext cx="346672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11163" marR="0" lvl="0" indent="-342900" algn="ctr" defTabSz="914400" rtl="1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he-IL" sz="3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38AC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לדעת...</a:t>
            </a:r>
            <a:endParaRPr kumimoji="0" lang="he-IL" sz="3000" b="0" i="0" u="none" strike="noStrike" kern="1200" cap="none" spc="0" normalizeH="0" baseline="0" noProof="0" dirty="0">
              <a:ln>
                <a:noFill/>
              </a:ln>
              <a:solidFill>
                <a:srgbClr val="738AC8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urved Right Arrow 10"/>
          <p:cNvSpPr/>
          <p:nvPr/>
        </p:nvSpPr>
        <p:spPr>
          <a:xfrm rot="4206251">
            <a:off x="3952946" y="-118371"/>
            <a:ext cx="803944" cy="4712631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/>
      <p:bldP spid="1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שאלות וסוגיות פתוחות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CCE5-5E2E-4124-AEE9-E62304411FA9}" type="slidenum">
              <a:rPr lang="he-IL" smtClean="0"/>
              <a:pPr/>
              <a:t>35</a:t>
            </a:fld>
            <a:endParaRPr lang="he-IL" dirty="0"/>
          </a:p>
        </p:txBody>
      </p:sp>
      <p:pic>
        <p:nvPicPr>
          <p:cNvPr id="5122" name="Picture 2" descr="https://encrypted-tbn1.gstatic.com/images?q=tbn:ANd9GcQxQdClTLMY4MXU6-O0919CcsgdDX5-6Riv_foMSmIC0L6Py0hUz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2636912"/>
            <a:ext cx="5400600" cy="36266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משוב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CCE5-5E2E-4124-AEE9-E62304411FA9}" type="slidenum">
              <a:rPr lang="he-IL" smtClean="0"/>
              <a:pPr/>
              <a:t>36</a:t>
            </a:fld>
            <a:endParaRPr lang="he-IL" dirty="0"/>
          </a:p>
        </p:txBody>
      </p:sp>
      <p:pic>
        <p:nvPicPr>
          <p:cNvPr id="1026" name="Picture 2" descr="https://ubuntugnome.org/wp-content/uploads/668c/feedback_v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95940"/>
            <a:ext cx="4752528" cy="33623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2209800"/>
            <a:ext cx="7088832" cy="1295400"/>
          </a:xfrm>
        </p:spPr>
        <p:txBody>
          <a:bodyPr>
            <a:normAutofit/>
          </a:bodyPr>
          <a:lstStyle/>
          <a:p>
            <a:r>
              <a:rPr lang="he-IL" dirty="0" smtClean="0">
                <a:solidFill>
                  <a:schemeClr val="accent6"/>
                </a:solidFill>
                <a:cs typeface="+mn-cs"/>
              </a:rPr>
              <a:t>טיפול קצר מועד</a:t>
            </a:r>
            <a:endParaRPr lang="en-US" dirty="0">
              <a:solidFill>
                <a:schemeClr val="accent6"/>
              </a:solidFill>
              <a:cs typeface="+mn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733800"/>
            <a:ext cx="6032500" cy="487288"/>
          </a:xfrm>
        </p:spPr>
        <p:txBody>
          <a:bodyPr>
            <a:normAutofit/>
          </a:bodyPr>
          <a:lstStyle/>
          <a:p>
            <a:r>
              <a:rPr lang="he-IL" sz="2400" dirty="0">
                <a:cs typeface="+mn-cs"/>
              </a:rPr>
              <a:t>המכללה </a:t>
            </a:r>
            <a:r>
              <a:rPr lang="he-IL" sz="2400" dirty="0" smtClean="0">
                <a:cs typeface="+mn-cs"/>
              </a:rPr>
              <a:t>החרדית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331640" y="5085184"/>
            <a:ext cx="7272808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</a:pPr>
            <a:r>
              <a:rPr lang="he-IL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ד"ר דניאל ווייסהוט</a:t>
            </a:r>
          </a:p>
          <a:p>
            <a:pPr lvl="0" rtl="1" eaLnBrk="1" hangingPunct="1">
              <a:spcBef>
                <a:spcPct val="20000"/>
              </a:spcBef>
            </a:pPr>
            <a:r>
              <a:rPr lang="en-US" sz="2000" b="1" kern="0" dirty="0" smtClean="0">
                <a:latin typeface="+mn-lt"/>
                <a:cs typeface="+mn-cs"/>
              </a:rPr>
              <a:t>	       	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6"/>
          <p:cNvPicPr/>
          <p:nvPr/>
        </p:nvPicPr>
        <p:blipFill>
          <a:blip r:embed="rId3" cstate="print"/>
          <a:srcRect l="-3497" t="-11636" r="-3497" b="-5818"/>
          <a:stretch>
            <a:fillRect/>
          </a:stretch>
        </p:blipFill>
        <p:spPr bwMode="auto">
          <a:xfrm>
            <a:off x="5940152" y="404664"/>
            <a:ext cx="2640696" cy="864096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סוגי טיפול ווירטואלי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יעוץ אונליין בצ'אט</a:t>
            </a:r>
          </a:p>
          <a:p>
            <a:r>
              <a:rPr lang="he-IL" dirty="0" smtClean="0"/>
              <a:t>תכנית מובנית אונליין</a:t>
            </a:r>
          </a:p>
          <a:p>
            <a:r>
              <a:rPr lang="he-IL" dirty="0" smtClean="0"/>
              <a:t>טיפול </a:t>
            </a:r>
            <a:r>
              <a:rPr lang="he-IL" dirty="0" err="1" smtClean="0"/>
              <a:t>בוידאו</a:t>
            </a:r>
            <a:r>
              <a:rPr lang="he-IL" dirty="0" smtClean="0"/>
              <a:t> (</a:t>
            </a:r>
            <a:r>
              <a:rPr lang="he-IL" dirty="0" err="1" smtClean="0"/>
              <a:t>סקייפ</a:t>
            </a:r>
            <a:r>
              <a:rPr lang="he-IL" dirty="0" smtClean="0"/>
              <a:t>, זום) פרטני/קבוצתי</a:t>
            </a:r>
          </a:p>
          <a:p>
            <a:r>
              <a:rPr lang="he-IL" dirty="0" err="1" smtClean="0"/>
              <a:t>סייברתרפיה</a:t>
            </a:r>
            <a:r>
              <a:rPr lang="he-IL" dirty="0" smtClean="0"/>
              <a:t> (מציאות מדומה)</a:t>
            </a:r>
          </a:p>
          <a:p>
            <a:r>
              <a:rPr lang="he-IL" dirty="0" smtClean="0"/>
              <a:t>טיפול בדוא"ל</a:t>
            </a:r>
          </a:p>
          <a:p>
            <a:r>
              <a:rPr lang="he-IL" dirty="0" smtClean="0"/>
              <a:t>טיפול בצ'אט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CCE5-5E2E-4124-AEE9-E62304411FA9}" type="slidenum">
              <a:rPr lang="he-IL" smtClean="0"/>
              <a:pPr/>
              <a:t>4</a:t>
            </a:fld>
            <a:endParaRPr lang="he-IL" dirty="0"/>
          </a:p>
        </p:txBody>
      </p:sp>
      <p:sp>
        <p:nvSpPr>
          <p:cNvPr id="5" name="Rectangle 4"/>
          <p:cNvSpPr/>
          <p:nvPr/>
        </p:nvSpPr>
        <p:spPr>
          <a:xfrm>
            <a:off x="395536" y="5877272"/>
            <a:ext cx="17556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dirty="0" smtClean="0"/>
              <a:t>Reamer,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דוגמא: טיפול בצ'אט לבני נוער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NYC Teen Text</a:t>
            </a:r>
            <a:r>
              <a:rPr lang="he-IL" dirty="0" smtClean="0"/>
              <a:t> (ניו יורק, 2015)</a:t>
            </a:r>
          </a:p>
          <a:p>
            <a:pPr>
              <a:buFont typeface="Arial" pitchFamily="34" charset="0"/>
              <a:buChar char="•"/>
            </a:pPr>
            <a:r>
              <a:rPr lang="he-IL" sz="2800" dirty="0" smtClean="0">
                <a:solidFill>
                  <a:schemeClr val="tx1"/>
                </a:solidFill>
              </a:rPr>
              <a:t>שירות הודעות טקסט</a:t>
            </a:r>
          </a:p>
          <a:p>
            <a:pPr>
              <a:buFont typeface="Arial" pitchFamily="34" charset="0"/>
              <a:buChar char="•"/>
            </a:pPr>
            <a:r>
              <a:rPr lang="he-IL" sz="2800" dirty="0" smtClean="0">
                <a:solidFill>
                  <a:schemeClr val="tx1"/>
                </a:solidFill>
              </a:rPr>
              <a:t>לצורך התייעצות לגבי קשיים </a:t>
            </a:r>
          </a:p>
          <a:p>
            <a:pPr>
              <a:buFont typeface="Arial" pitchFamily="34" charset="0"/>
              <a:buChar char="•"/>
            </a:pPr>
            <a:r>
              <a:rPr lang="he-IL" sz="2800" dirty="0" smtClean="0">
                <a:solidFill>
                  <a:schemeClr val="tx1"/>
                </a:solidFill>
              </a:rPr>
              <a:t>בני נוער הסובלים מבעיות נפשיות </a:t>
            </a:r>
          </a:p>
          <a:p>
            <a:pPr>
              <a:buFont typeface="Arial" pitchFamily="34" charset="0"/>
              <a:buChar char="•"/>
            </a:pPr>
            <a:r>
              <a:rPr lang="he-IL" sz="2800" dirty="0" smtClean="0">
                <a:solidFill>
                  <a:schemeClr val="tx1"/>
                </a:solidFill>
              </a:rPr>
              <a:t>עשרה בתי ספר תיכוניים בעיר </a:t>
            </a:r>
          </a:p>
          <a:p>
            <a:pPr>
              <a:buFont typeface="Arial" pitchFamily="34" charset="0"/>
              <a:buChar char="•"/>
            </a:pPr>
            <a:r>
              <a:rPr lang="he-IL" sz="2800" dirty="0" smtClean="0">
                <a:solidFill>
                  <a:schemeClr val="tx1"/>
                </a:solidFill>
              </a:rPr>
              <a:t>רשת פסיכולוגים מוסמכים מטעם העירייה</a:t>
            </a:r>
            <a:endParaRPr lang="he-IL" sz="2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CCE5-5E2E-4124-AEE9-E62304411FA9}" type="slidenum">
              <a:rPr lang="he-IL" smtClean="0"/>
              <a:pPr/>
              <a:t>5</a:t>
            </a:fld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5877272"/>
            <a:ext cx="39604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he-IL" dirty="0" smtClean="0">
                <a:hlinkClick r:id="rId2"/>
              </a:rPr>
              <a:t>לוי, 2015 (מגזין מנטה)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דוגמא: צ'אט לילדים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Crisis Text Line</a:t>
            </a:r>
            <a:r>
              <a:rPr lang="he-IL" dirty="0" smtClean="0"/>
              <a:t> (ארה"ב, 2013)</a:t>
            </a:r>
          </a:p>
          <a:p>
            <a:pPr>
              <a:buFont typeface="Arial" pitchFamily="34" charset="0"/>
              <a:buChar char="•"/>
            </a:pPr>
            <a:r>
              <a:rPr lang="he-IL" sz="2800" dirty="0" smtClean="0">
                <a:solidFill>
                  <a:schemeClr val="tx1"/>
                </a:solidFill>
              </a:rPr>
              <a:t>שירות תמיכה נפשית חינמי דרך הודעות טקסט </a:t>
            </a:r>
          </a:p>
          <a:p>
            <a:pPr>
              <a:buFont typeface="Arial" pitchFamily="34" charset="0"/>
              <a:buChar char="•"/>
            </a:pPr>
            <a:r>
              <a:rPr lang="he-IL" sz="2800" dirty="0" smtClean="0">
                <a:solidFill>
                  <a:schemeClr val="tx1"/>
                </a:solidFill>
              </a:rPr>
              <a:t>פועל 24 שעות ביממה</a:t>
            </a:r>
          </a:p>
          <a:p>
            <a:pPr>
              <a:buFont typeface="Arial" pitchFamily="34" charset="0"/>
              <a:buChar char="•"/>
            </a:pPr>
            <a:r>
              <a:rPr lang="he-IL" sz="2800" dirty="0" smtClean="0">
                <a:solidFill>
                  <a:schemeClr val="tx1"/>
                </a:solidFill>
              </a:rPr>
              <a:t>מיועד לילדים ולבני נוער</a:t>
            </a:r>
          </a:p>
          <a:p>
            <a:pPr>
              <a:buFont typeface="Arial" pitchFamily="34" charset="0"/>
              <a:buChar char="•"/>
            </a:pPr>
            <a:r>
              <a:rPr lang="he-IL" sz="2800" dirty="0" smtClean="0">
                <a:solidFill>
                  <a:schemeClr val="tx1"/>
                </a:solidFill>
              </a:rPr>
              <a:t>השירות עונה בממוצע על כ־15 אלף הודעות ביום </a:t>
            </a:r>
          </a:p>
          <a:p>
            <a:pPr>
              <a:buFont typeface="Arial" pitchFamily="34" charset="0"/>
              <a:buChar char="•"/>
            </a:pPr>
            <a:r>
              <a:rPr lang="he-IL" sz="2800" dirty="0" smtClean="0">
                <a:solidFill>
                  <a:schemeClr val="tx1"/>
                </a:solidFill>
              </a:rPr>
              <a:t>צוות מתנדבים (שאינם פסיכולוגים) העוברים הכשרה</a:t>
            </a:r>
            <a:endParaRPr lang="he-IL" sz="2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CCE5-5E2E-4124-AEE9-E62304411FA9}" type="slidenum">
              <a:rPr lang="he-IL" smtClean="0"/>
              <a:pPr/>
              <a:t>6</a:t>
            </a:fld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דוגמא: צ'אט למבוגרים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Talkspace</a:t>
            </a:r>
            <a:r>
              <a:rPr lang="en-GB" dirty="0" smtClean="0"/>
              <a:t> </a:t>
            </a:r>
            <a:r>
              <a:rPr lang="he-IL" dirty="0" smtClean="0"/>
              <a:t> (ארה"ב, 2012)</a:t>
            </a:r>
          </a:p>
          <a:p>
            <a:pPr>
              <a:buFont typeface="Arial" pitchFamily="34" charset="0"/>
              <a:buChar char="•"/>
            </a:pPr>
            <a:r>
              <a:rPr lang="he-IL" sz="2600" dirty="0" smtClean="0">
                <a:solidFill>
                  <a:schemeClr val="tx1"/>
                </a:solidFill>
              </a:rPr>
              <a:t>אפליקציה לטיפול פסיכולוגי באמצעות הודעות טקסט</a:t>
            </a:r>
          </a:p>
          <a:p>
            <a:pPr>
              <a:buFont typeface="Arial" pitchFamily="34" charset="0"/>
              <a:buChar char="•"/>
            </a:pPr>
            <a:r>
              <a:rPr lang="he-IL" sz="2600" dirty="0" smtClean="0">
                <a:solidFill>
                  <a:schemeClr val="tx1"/>
                </a:solidFill>
              </a:rPr>
              <a:t>המטופל נרשם לשירות ועובר ראיון אישי</a:t>
            </a:r>
          </a:p>
          <a:p>
            <a:pPr>
              <a:buFont typeface="Arial" pitchFamily="34" charset="0"/>
              <a:buChar char="•"/>
            </a:pPr>
            <a:r>
              <a:rPr lang="he-IL" sz="2600" dirty="0" smtClean="0">
                <a:solidFill>
                  <a:schemeClr val="tx1"/>
                </a:solidFill>
              </a:rPr>
              <a:t>מותאם לו מטפל מתוך 200 הפסיכולוגים המועסקים במיזם</a:t>
            </a:r>
          </a:p>
          <a:p>
            <a:pPr>
              <a:buFont typeface="Arial" pitchFamily="34" charset="0"/>
              <a:buChar char="•"/>
            </a:pPr>
            <a:r>
              <a:rPr lang="he-IL" sz="2600" dirty="0" smtClean="0">
                <a:solidFill>
                  <a:schemeClr val="tx1"/>
                </a:solidFill>
              </a:rPr>
              <a:t>מחיר השירות עומד על כ־25 דולר לשבוע</a:t>
            </a:r>
          </a:p>
          <a:p>
            <a:pPr>
              <a:buFont typeface="Arial" pitchFamily="34" charset="0"/>
              <a:buChar char="•"/>
            </a:pPr>
            <a:r>
              <a:rPr lang="he-IL" sz="2600" dirty="0" smtClean="0">
                <a:solidFill>
                  <a:schemeClr val="tx1"/>
                </a:solidFill>
              </a:rPr>
              <a:t>מוזמנים לסמס 24 שעות ביממה ללא הגבלה</a:t>
            </a:r>
          </a:p>
          <a:p>
            <a:pPr>
              <a:buFont typeface="Arial" pitchFamily="34" charset="0"/>
              <a:buChar char="•"/>
            </a:pPr>
            <a:r>
              <a:rPr lang="he-IL" sz="2600" dirty="0" smtClean="0">
                <a:solidFill>
                  <a:schemeClr val="tx1"/>
                </a:solidFill>
              </a:rPr>
              <a:t>הפסיכולוגים מחויבים לענות לכל מטופל פעם ביום לפחות</a:t>
            </a:r>
          </a:p>
          <a:p>
            <a:pPr>
              <a:buFont typeface="Arial" pitchFamily="34" charset="0"/>
              <a:buChar char="•"/>
            </a:pPr>
            <a:r>
              <a:rPr lang="he-IL" sz="2600" dirty="0" smtClean="0">
                <a:solidFill>
                  <a:schemeClr val="tx1"/>
                </a:solidFill>
              </a:rPr>
              <a:t>מאז ההיווסדות נרשמו כ־70 אלף מטופלים</a:t>
            </a:r>
          </a:p>
          <a:p>
            <a:pPr>
              <a:buFont typeface="Arial" pitchFamily="34" charset="0"/>
              <a:buChar char="•"/>
            </a:pPr>
            <a:endParaRPr lang="he-IL" sz="2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CCE5-5E2E-4124-AEE9-E62304411FA9}" type="slidenum">
              <a:rPr lang="he-IL" smtClean="0"/>
              <a:pPr/>
              <a:t>7</a:t>
            </a:fld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טיפול ווירטואלי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CCE5-5E2E-4124-AEE9-E62304411FA9}" type="slidenum">
              <a:rPr lang="he-IL" smtClean="0"/>
              <a:pPr/>
              <a:t>8</a:t>
            </a:fld>
            <a:endParaRPr lang="he-IL" dirty="0"/>
          </a:p>
        </p:txBody>
      </p:sp>
      <p:sp>
        <p:nvSpPr>
          <p:cNvPr id="5" name="Rectangle 4"/>
          <p:cNvSpPr/>
          <p:nvPr/>
        </p:nvSpPr>
        <p:spPr>
          <a:xfrm>
            <a:off x="3563888" y="5445224"/>
            <a:ext cx="50261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מה היתרונות?</a:t>
            </a:r>
            <a:endParaRPr lang="he-IL" sz="5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pic>
        <p:nvPicPr>
          <p:cNvPr id="1026" name="Picture 2" descr="http://media.economist.com/images/images-magazine/2011/03/05/st/20110305_std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988840"/>
            <a:ext cx="5667375" cy="31908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>
            <a:normAutofit fontScale="85000" lnSpcReduction="20000"/>
          </a:bodyPr>
          <a:lstStyle/>
          <a:p>
            <a:endParaRPr lang="he-IL" sz="2400" dirty="0" smtClean="0"/>
          </a:p>
          <a:p>
            <a:r>
              <a:rPr lang="he-IL" dirty="0" smtClean="0"/>
              <a:t>מהפכת התקשורת האלקטרונית מציעה העברת מידע מהיר וגדול לצורך פתרון בעיות מחד ומאידך מהווה מקור ליצירת בעיות חדשות.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 smtClean="0"/>
          </a:p>
          <a:p>
            <a:r>
              <a:rPr lang="he-IL" dirty="0" smtClean="0"/>
              <a:t>עיקרון בסיסי באתיקה מקצועית הוא עשיית הטוב המקצועי תוך צמצום מרבי של הנזק הצפוי.</a:t>
            </a:r>
          </a:p>
          <a:p>
            <a:endParaRPr lang="he-IL" dirty="0"/>
          </a:p>
          <a:p>
            <a:r>
              <a:rPr lang="he-IL" dirty="0" smtClean="0"/>
              <a:t>כללי האתיקה חלים במלואם על כל הפעילויות המקצועיות של פסיכולוגים באינטרנט: רמה מקצועית נאותה, שמירה על סודיות, שמירה על כבוד המקצוע.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pPr algn="l"/>
            <a:r>
              <a:rPr lang="he-IL" sz="1800" dirty="0" smtClean="0">
                <a:solidFill>
                  <a:schemeClr val="tx1"/>
                </a:solidFill>
              </a:rPr>
              <a:t>שפלר, 2005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CCE5-5E2E-4124-AEE9-E62304411FA9}" type="slidenum">
              <a:rPr lang="he-IL" smtClean="0"/>
              <a:pPr/>
              <a:t>9</a:t>
            </a:fld>
            <a:endParaRPr lang="he-I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כשאתיקה ואינטרנט נפגשים</a:t>
            </a:r>
            <a:endParaRPr lang="he-IL" dirty="0"/>
          </a:p>
        </p:txBody>
      </p:sp>
    </p:spTree>
    <p:extLst>
      <p:ext uri="{BB962C8B-B14F-4D97-AF65-F5344CB8AC3E}">
        <p14:creationId xmlns="" xmlns:p14="http://schemas.microsoft.com/office/powerpoint/2010/main" val="162673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4541</TotalTime>
  <Words>908</Words>
  <Application>Microsoft Office PowerPoint</Application>
  <PresentationFormat>On-screen Show (4:3)</PresentationFormat>
  <Paragraphs>230</Paragraphs>
  <Slides>37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Metro</vt:lpstr>
      <vt:lpstr>טיפול ווירטואלי, אתיקה ורגישות תרבותית </vt:lpstr>
      <vt:lpstr>סוגי התערבות נוספים</vt:lpstr>
      <vt:lpstr>מדוע אנשים פונים לאינטרנט? </vt:lpstr>
      <vt:lpstr>סוגי טיפול ווירטואלי</vt:lpstr>
      <vt:lpstr>דוגמא: טיפול בצ'אט לבני נוער</vt:lpstr>
      <vt:lpstr>דוגמא: צ'אט לילדים</vt:lpstr>
      <vt:lpstr>דוגמא: צ'אט למבוגרים</vt:lpstr>
      <vt:lpstr>טיפול ווירטואלי</vt:lpstr>
      <vt:lpstr>כשאתיקה ואינטרנט נפגשים</vt:lpstr>
      <vt:lpstr>עו"ס בעידן הדיגיטלי</vt:lpstr>
      <vt:lpstr>דילמות אתיות באינטרנט</vt:lpstr>
      <vt:lpstr>ניהול סיכונים</vt:lpstr>
      <vt:lpstr>רגישות תרבותית</vt:lpstr>
      <vt:lpstr>תרבות בחיינו</vt:lpstr>
      <vt:lpstr>טיפול קצר בין-תרבותי</vt:lpstr>
      <vt:lpstr>מיומנות תרבותית</vt:lpstr>
      <vt:lpstr>מה אנחנו יודעים עליה?</vt:lpstr>
      <vt:lpstr>מה אנו יודעים על מי ששמה כובע כזה?</vt:lpstr>
      <vt:lpstr>מורכבות תרבות האדם</vt:lpstr>
      <vt:lpstr>תרגיל: מורכבות תרבות האדם</vt:lpstr>
      <vt:lpstr>מה עושים בטיפול?</vt:lpstr>
      <vt:lpstr>Slide 22</vt:lpstr>
      <vt:lpstr>שישה מימדים תרבותיים</vt:lpstr>
      <vt:lpstr>שישה מימדים תרבותיים</vt:lpstr>
      <vt:lpstr>שישה מימדים תרבותיים</vt:lpstr>
      <vt:lpstr>שישה מימדים תרבותיים</vt:lpstr>
      <vt:lpstr>שישה מימדים תרבותיים</vt:lpstr>
      <vt:lpstr>שישה מימדים תרבותיים</vt:lpstr>
      <vt:lpstr>שישה מימדים תרבותיים</vt:lpstr>
      <vt:lpstr>טיפול ווירטואלי, אתיקה ורגישות תרבותית  </vt:lpstr>
      <vt:lpstr>סיכום הקורס: טיפול קצר מועד</vt:lpstr>
      <vt:lpstr>מטרות ותכנים</vt:lpstr>
      <vt:lpstr>מטרות ותכנים</vt:lpstr>
      <vt:lpstr>ומה הכי חשוב בקורס?</vt:lpstr>
      <vt:lpstr>שאלות וסוגיות פתוחות</vt:lpstr>
      <vt:lpstr>משוב</vt:lpstr>
      <vt:lpstr>טיפול קצר מועד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שיטות התערבות עם הקבוצה 2</dc:title>
  <dc:creator>USER</dc:creator>
  <cp:lastModifiedBy>USER</cp:lastModifiedBy>
  <cp:revision>498</cp:revision>
  <dcterms:created xsi:type="dcterms:W3CDTF">2014-10-11T09:03:46Z</dcterms:created>
  <dcterms:modified xsi:type="dcterms:W3CDTF">2016-01-17T20:11:46Z</dcterms:modified>
</cp:coreProperties>
</file>